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63" r:id="rId3"/>
    <p:sldId id="269" r:id="rId4"/>
    <p:sldId id="277" r:id="rId5"/>
    <p:sldId id="276" r:id="rId6"/>
    <p:sldId id="266" r:id="rId7"/>
    <p:sldId id="271" r:id="rId8"/>
    <p:sldId id="272" r:id="rId9"/>
    <p:sldId id="273" r:id="rId10"/>
    <p:sldId id="278" r:id="rId11"/>
    <p:sldId id="258" r:id="rId12"/>
    <p:sldId id="268" r:id="rId13"/>
    <p:sldId id="274" r:id="rId14"/>
    <p:sldId id="267" r:id="rId15"/>
    <p:sldId id="264" r:id="rId16"/>
    <p:sldId id="265" r:id="rId17"/>
    <p:sldId id="259" r:id="rId18"/>
    <p:sldId id="261" r:id="rId19"/>
    <p:sldId id="262" r:id="rId20"/>
    <p:sldId id="257" r:id="rId21"/>
  </p:sldIdLst>
  <p:sldSz cx="9144000" cy="6858000" type="screen4x3"/>
  <p:notesSz cx="7315200" cy="96012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73" autoAdjust="0"/>
  </p:normalViewPr>
  <p:slideViewPr>
    <p:cSldViewPr>
      <p:cViewPr>
        <p:scale>
          <a:sx n="110" d="100"/>
          <a:sy n="110" d="100"/>
        </p:scale>
        <p:origin x="-1644" y="-4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/>
              <a:t>19.12.2019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68933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/>
              <a:t>19.12.2019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03476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/>
              <a:t>19.12.2019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86926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/>
              <a:t>19.12.2019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5553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/>
              <a:t>19.12.2019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8061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/>
              <a:t>19.12.2019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9118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/>
              <a:t>19.12.2019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4657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/>
              <a:t>19.12.2019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66576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/>
              <a:t>19.12.2019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97082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/>
              <a:t>19.12.2019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2323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/>
              <a:t>19.12.2019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68622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ED9EB-B609-4954-B3E5-7ACBC7B75736}" type="datetimeFigureOut">
              <a:rPr lang="fi-FI" smtClean="0"/>
              <a:t>19.12.2019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E4C88-C832-4E34-879B-CA327BC1B922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6867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leica-geosystems.com/fi-fi/products/laser-scanners/scanners/leica-scanstation-p40--p3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22.png"/><Relationship Id="rId7" Type="http://schemas.openxmlformats.org/officeDocument/2006/relationships/image" Target="../media/image36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25.JPG"/><Relationship Id="rId4" Type="http://schemas.openxmlformats.org/officeDocument/2006/relationships/image" Target="../media/image23.png"/><Relationship Id="rId9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Moss-experiments</a:t>
            </a:r>
            <a:r>
              <a:rPr lang="fi-FI" dirty="0" smtClean="0"/>
              <a:t> in 2020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sz="2400" dirty="0" smtClean="0"/>
              <a:t>Samuli Launiainen 18.12.2019</a:t>
            </a:r>
          </a:p>
          <a:p>
            <a:endParaRPr lang="fi-FI" sz="2400" dirty="0"/>
          </a:p>
          <a:p>
            <a:r>
              <a:rPr lang="fi-FI" sz="2400" dirty="0" smtClean="0"/>
              <a:t>1D </a:t>
            </a:r>
            <a:r>
              <a:rPr lang="fi-FI" sz="2400" dirty="0" err="1" smtClean="0"/>
              <a:t>model</a:t>
            </a:r>
            <a:endParaRPr lang="fi-FI" sz="2400" dirty="0"/>
          </a:p>
          <a:p>
            <a:r>
              <a:rPr lang="fi-FI" sz="2400" dirty="0" err="1" smtClean="0"/>
              <a:t>Imaging</a:t>
            </a:r>
            <a:r>
              <a:rPr lang="fi-FI" sz="2400" dirty="0" smtClean="0"/>
              <a:t> </a:t>
            </a:r>
            <a:r>
              <a:rPr lang="fi-FI" sz="2400" dirty="0" err="1" smtClean="0"/>
              <a:t>moss</a:t>
            </a:r>
            <a:r>
              <a:rPr lang="fi-FI" sz="2400" dirty="0" smtClean="0"/>
              <a:t> </a:t>
            </a:r>
            <a:r>
              <a:rPr lang="fi-FI" sz="2400" dirty="0" err="1" smtClean="0"/>
              <a:t>structure</a:t>
            </a:r>
            <a:r>
              <a:rPr lang="fi-FI" sz="2400" dirty="0" smtClean="0"/>
              <a:t> and </a:t>
            </a:r>
            <a:r>
              <a:rPr lang="fi-FI" sz="2400" dirty="0" err="1" smtClean="0"/>
              <a:t>function</a:t>
            </a:r>
            <a:r>
              <a:rPr lang="fi-FI" sz="2400" dirty="0" smtClean="0"/>
              <a:t> (</a:t>
            </a:r>
            <a:r>
              <a:rPr lang="fi-FI" sz="2400" dirty="0" err="1" smtClean="0"/>
              <a:t>AtMath</a:t>
            </a:r>
            <a:r>
              <a:rPr lang="fi-FI" sz="2400" dirty="0" smtClean="0"/>
              <a:t>)</a:t>
            </a:r>
            <a:endParaRPr lang="fi-FI" sz="2400" dirty="0" smtClean="0"/>
          </a:p>
          <a:p>
            <a:r>
              <a:rPr lang="fi-FI" sz="2400" dirty="0" err="1"/>
              <a:t>Laboratory</a:t>
            </a:r>
            <a:r>
              <a:rPr lang="fi-FI" sz="2400" dirty="0"/>
              <a:t> </a:t>
            </a:r>
            <a:r>
              <a:rPr lang="fi-FI" sz="2400" dirty="0" err="1"/>
              <a:t>measurements</a:t>
            </a:r>
            <a:r>
              <a:rPr lang="fi-FI" sz="2400" dirty="0"/>
              <a:t> with </a:t>
            </a:r>
            <a:r>
              <a:rPr lang="fi-FI" sz="2400" dirty="0" err="1"/>
              <a:t>Picarro</a:t>
            </a:r>
            <a:r>
              <a:rPr lang="fi-FI" sz="2400" dirty="0"/>
              <a:t> (12/13C)</a:t>
            </a:r>
          </a:p>
          <a:p>
            <a:pPr lvl="1"/>
            <a:endParaRPr lang="fi-FI" sz="2400" dirty="0"/>
          </a:p>
        </p:txBody>
      </p:sp>
    </p:spTree>
    <p:extLst>
      <p:ext uri="{BB962C8B-B14F-4D97-AF65-F5344CB8AC3E}">
        <p14:creationId xmlns:p14="http://schemas.microsoft.com/office/powerpoint/2010/main" val="45212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Traits</a:t>
            </a:r>
            <a:r>
              <a:rPr lang="fi-FI" dirty="0" smtClean="0"/>
              <a:t> </a:t>
            </a:r>
            <a:r>
              <a:rPr lang="fi-FI" dirty="0" err="1" smtClean="0"/>
              <a:t>by</a:t>
            </a:r>
            <a:r>
              <a:rPr lang="fi-FI" dirty="0" smtClean="0"/>
              <a:t> </a:t>
            </a:r>
            <a:r>
              <a:rPr lang="fi-FI" dirty="0" err="1" smtClean="0"/>
              <a:t>moss</a:t>
            </a:r>
            <a:r>
              <a:rPr lang="fi-FI" dirty="0" smtClean="0"/>
              <a:t> </a:t>
            </a:r>
            <a:r>
              <a:rPr lang="fi-FI" dirty="0" err="1" smtClean="0"/>
              <a:t>imaging</a:t>
            </a:r>
            <a:r>
              <a:rPr lang="fi-FI" dirty="0" smtClean="0"/>
              <a:t>?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i-FI" sz="1600" dirty="0" err="1" smtClean="0"/>
              <a:t>Community</a:t>
            </a:r>
            <a:r>
              <a:rPr lang="fi-FI" sz="1600" dirty="0" smtClean="0"/>
              <a:t> </a:t>
            </a:r>
            <a:r>
              <a:rPr lang="fi-FI" sz="1600" dirty="0" err="1" smtClean="0"/>
              <a:t>structure</a:t>
            </a:r>
            <a:r>
              <a:rPr lang="fi-FI" sz="1600" dirty="0" smtClean="0"/>
              <a:t> and </a:t>
            </a:r>
            <a:r>
              <a:rPr lang="fi-FI" sz="1600" dirty="0" err="1" smtClean="0"/>
              <a:t>how</a:t>
            </a:r>
            <a:r>
              <a:rPr lang="fi-FI" sz="1600" dirty="0" smtClean="0"/>
              <a:t> </a:t>
            </a:r>
            <a:r>
              <a:rPr lang="fi-FI" sz="1600" dirty="0" err="1" smtClean="0"/>
              <a:t>it</a:t>
            </a:r>
            <a:r>
              <a:rPr lang="fi-FI" sz="1600" dirty="0" smtClean="0"/>
              <a:t> </a:t>
            </a:r>
            <a:r>
              <a:rPr lang="fi-FI" sz="1600" dirty="0" err="1" smtClean="0"/>
              <a:t>changes</a:t>
            </a:r>
            <a:r>
              <a:rPr lang="fi-FI" sz="1600" dirty="0"/>
              <a:t> </a:t>
            </a:r>
            <a:r>
              <a:rPr lang="fi-FI" sz="1600" dirty="0" err="1" smtClean="0"/>
              <a:t>when</a:t>
            </a:r>
            <a:r>
              <a:rPr lang="fi-FI" sz="1600" dirty="0" smtClean="0"/>
              <a:t> </a:t>
            </a:r>
            <a:r>
              <a:rPr lang="fi-FI" sz="1600" dirty="0" err="1" smtClean="0"/>
              <a:t>moss</a:t>
            </a:r>
            <a:r>
              <a:rPr lang="fi-FI" sz="1600" dirty="0" smtClean="0"/>
              <a:t> </a:t>
            </a:r>
            <a:r>
              <a:rPr lang="fi-FI" sz="1600" dirty="0" err="1" smtClean="0"/>
              <a:t>dries</a:t>
            </a:r>
            <a:r>
              <a:rPr lang="fi-FI" sz="1600" dirty="0" smtClean="0"/>
              <a:t>?</a:t>
            </a:r>
          </a:p>
          <a:p>
            <a:pPr lvl="1"/>
            <a:r>
              <a:rPr lang="fi-FI" sz="1600" dirty="0" err="1" smtClean="0"/>
              <a:t>Leaf-area</a:t>
            </a:r>
            <a:r>
              <a:rPr lang="fi-FI" sz="1600" dirty="0" smtClean="0"/>
              <a:t> </a:t>
            </a:r>
            <a:r>
              <a:rPr lang="fi-FI" sz="1600" dirty="0" err="1" smtClean="0"/>
              <a:t>index</a:t>
            </a:r>
            <a:r>
              <a:rPr lang="fi-FI" sz="1600" dirty="0" smtClean="0"/>
              <a:t> (LAI, m2 ’</a:t>
            </a:r>
            <a:r>
              <a:rPr lang="fi-FI" sz="1600" dirty="0" err="1" smtClean="0"/>
              <a:t>leaf</a:t>
            </a:r>
            <a:r>
              <a:rPr lang="fi-FI" sz="1600" dirty="0" smtClean="0"/>
              <a:t>’ m-2 </a:t>
            </a:r>
            <a:r>
              <a:rPr lang="fi-FI" sz="1600" dirty="0" err="1" smtClean="0"/>
              <a:t>ground</a:t>
            </a:r>
            <a:r>
              <a:rPr lang="fi-FI" sz="1600" dirty="0" smtClean="0"/>
              <a:t>); </a:t>
            </a:r>
            <a:r>
              <a:rPr lang="fi-FI" sz="1600" dirty="0" err="1" smtClean="0"/>
              <a:t>moss</a:t>
            </a:r>
            <a:r>
              <a:rPr lang="fi-FI" sz="1600" dirty="0" smtClean="0"/>
              <a:t> </a:t>
            </a:r>
            <a:r>
              <a:rPr lang="fi-FI" sz="1600" dirty="0" err="1" smtClean="0"/>
              <a:t>surface</a:t>
            </a:r>
            <a:r>
              <a:rPr lang="fi-FI" sz="1600" dirty="0" smtClean="0"/>
              <a:t> </a:t>
            </a:r>
            <a:r>
              <a:rPr lang="fi-FI" sz="1600" dirty="0" err="1" smtClean="0"/>
              <a:t>area</a:t>
            </a:r>
            <a:r>
              <a:rPr lang="fi-FI" sz="1600" dirty="0" smtClean="0"/>
              <a:t> </a:t>
            </a:r>
            <a:r>
              <a:rPr lang="fi-FI" sz="1600" dirty="0" err="1" smtClean="0"/>
              <a:t>projected</a:t>
            </a:r>
            <a:r>
              <a:rPr lang="fi-FI" sz="1600" dirty="0" smtClean="0"/>
              <a:t> to </a:t>
            </a:r>
            <a:r>
              <a:rPr lang="fi-FI" sz="1600" dirty="0" err="1" smtClean="0"/>
              <a:t>horizontal</a:t>
            </a:r>
            <a:r>
              <a:rPr lang="fi-FI" sz="1600" dirty="0" smtClean="0"/>
              <a:t> </a:t>
            </a:r>
            <a:r>
              <a:rPr lang="fi-FI" sz="1600" dirty="0" err="1" smtClean="0"/>
              <a:t>plane</a:t>
            </a:r>
            <a:endParaRPr lang="fi-FI" sz="1600" dirty="0" smtClean="0"/>
          </a:p>
          <a:p>
            <a:pPr lvl="1"/>
            <a:r>
              <a:rPr lang="fi-FI" sz="1600" dirty="0" err="1" smtClean="0"/>
              <a:t>Vertical</a:t>
            </a:r>
            <a:r>
              <a:rPr lang="fi-FI" sz="1600" dirty="0" smtClean="0"/>
              <a:t> </a:t>
            </a:r>
            <a:r>
              <a:rPr lang="fi-FI" sz="1600" dirty="0" err="1" smtClean="0"/>
              <a:t>profile</a:t>
            </a:r>
            <a:r>
              <a:rPr lang="fi-FI" sz="1600" dirty="0" smtClean="0"/>
              <a:t> of </a:t>
            </a:r>
            <a:r>
              <a:rPr lang="fi-FI" sz="1600" dirty="0" err="1" smtClean="0"/>
              <a:t>leaf-area</a:t>
            </a:r>
            <a:endParaRPr lang="fi-FI" sz="1600" dirty="0" smtClean="0"/>
          </a:p>
          <a:p>
            <a:pPr lvl="1"/>
            <a:r>
              <a:rPr lang="fi-FI" sz="1600" dirty="0" err="1" smtClean="0"/>
              <a:t>Fractals</a:t>
            </a:r>
            <a:r>
              <a:rPr lang="fi-FI" sz="1600" dirty="0" smtClean="0"/>
              <a:t>?</a:t>
            </a:r>
          </a:p>
          <a:p>
            <a:pPr lvl="1"/>
            <a:r>
              <a:rPr lang="fi-FI" sz="1600" dirty="0" err="1" smtClean="0"/>
              <a:t>Canopy</a:t>
            </a:r>
            <a:r>
              <a:rPr lang="fi-FI" sz="1600" dirty="0" smtClean="0"/>
              <a:t> </a:t>
            </a:r>
            <a:r>
              <a:rPr lang="fi-FI" sz="1600" dirty="0" err="1" smtClean="0"/>
              <a:t>smoothness</a:t>
            </a:r>
            <a:r>
              <a:rPr lang="fi-FI" sz="1600" dirty="0"/>
              <a:t> </a:t>
            </a:r>
            <a:r>
              <a:rPr lang="fi-FI" sz="1600" dirty="0" smtClean="0"/>
              <a:t>/ </a:t>
            </a:r>
            <a:r>
              <a:rPr lang="fi-FI" sz="1600" dirty="0" err="1" smtClean="0"/>
              <a:t>roughness</a:t>
            </a:r>
            <a:r>
              <a:rPr lang="fi-FI" sz="1600" dirty="0" smtClean="0"/>
              <a:t>?</a:t>
            </a:r>
            <a:endParaRPr lang="fi-FI" sz="1600" dirty="0" smtClean="0"/>
          </a:p>
          <a:p>
            <a:r>
              <a:rPr lang="fi-FI" sz="1600" dirty="0" smtClean="0"/>
              <a:t>3D </a:t>
            </a:r>
            <a:r>
              <a:rPr lang="fi-FI" sz="1600" dirty="0" err="1" smtClean="0"/>
              <a:t>Lidar</a:t>
            </a:r>
            <a:r>
              <a:rPr lang="fi-FI" sz="1600" dirty="0"/>
              <a:t>:</a:t>
            </a:r>
            <a:r>
              <a:rPr lang="fi-FI" sz="1600" dirty="0" smtClean="0"/>
              <a:t> </a:t>
            </a:r>
            <a:r>
              <a:rPr lang="fi-FI" sz="1600" dirty="0">
                <a:hlinkClick r:id="rId2"/>
              </a:rPr>
              <a:t>https://leica-geosystems.com/fi-fi/products/laser-scanners/scanners/leica-scanstation-p40--</a:t>
            </a:r>
            <a:r>
              <a:rPr lang="fi-FI" sz="1600" dirty="0" smtClean="0">
                <a:hlinkClick r:id="rId2"/>
              </a:rPr>
              <a:t>p30</a:t>
            </a:r>
            <a:endParaRPr lang="fi-FI" sz="1600" dirty="0" smtClean="0"/>
          </a:p>
          <a:p>
            <a:r>
              <a:rPr lang="fi-FI" sz="1600" dirty="0" err="1" smtClean="0"/>
              <a:t>Thermal</a:t>
            </a:r>
            <a:r>
              <a:rPr lang="fi-FI" sz="1600" dirty="0" smtClean="0"/>
              <a:t> </a:t>
            </a:r>
            <a:r>
              <a:rPr lang="fi-FI" sz="1600" dirty="0" err="1" smtClean="0"/>
              <a:t>imaging</a:t>
            </a:r>
            <a:r>
              <a:rPr lang="fi-FI" sz="1600" dirty="0" smtClean="0"/>
              <a:t>: </a:t>
            </a:r>
            <a:r>
              <a:rPr lang="fi-FI" sz="1600" dirty="0" err="1" smtClean="0"/>
              <a:t>Flir</a:t>
            </a:r>
            <a:r>
              <a:rPr lang="fi-FI" sz="1600" dirty="0" smtClean="0"/>
              <a:t> </a:t>
            </a:r>
            <a:r>
              <a:rPr lang="fi-FI" sz="1600" dirty="0" smtClean="0"/>
              <a:t>xx</a:t>
            </a:r>
            <a:endParaRPr lang="fi-FI" sz="1600" dirty="0" smtClean="0"/>
          </a:p>
          <a:p>
            <a:r>
              <a:rPr lang="fi-FI" sz="1600" dirty="0" smtClean="0"/>
              <a:t>RGB </a:t>
            </a:r>
            <a:r>
              <a:rPr lang="fi-FI" sz="1600" dirty="0" smtClean="0">
                <a:sym typeface="Wingdings" panose="05000000000000000000" pitchFamily="2" charset="2"/>
              </a:rPr>
              <a:t> </a:t>
            </a:r>
            <a:r>
              <a:rPr lang="fi-FI" sz="1600" dirty="0" err="1" smtClean="0">
                <a:sym typeface="Wingdings" panose="05000000000000000000" pitchFamily="2" charset="2"/>
              </a:rPr>
              <a:t>color</a:t>
            </a:r>
            <a:r>
              <a:rPr lang="fi-FI" sz="1600" dirty="0" smtClean="0"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ym typeface="Wingdings" panose="05000000000000000000" pitchFamily="2" charset="2"/>
              </a:rPr>
              <a:t>change</a:t>
            </a:r>
            <a:r>
              <a:rPr lang="fi-FI" sz="1600" dirty="0" smtClean="0">
                <a:sym typeface="Wingdings" panose="05000000000000000000" pitchFamily="2" charset="2"/>
              </a:rPr>
              <a:t>?</a:t>
            </a:r>
          </a:p>
          <a:p>
            <a:pPr marL="0" indent="0">
              <a:buNone/>
            </a:pPr>
            <a:endParaRPr lang="fi-FI" sz="1600" dirty="0" smtClean="0">
              <a:sym typeface="Wingdings" panose="05000000000000000000" pitchFamily="2" charset="2"/>
            </a:endParaRPr>
          </a:p>
          <a:p>
            <a:r>
              <a:rPr lang="fi-FI" sz="1600" dirty="0" err="1" smtClean="0">
                <a:sym typeface="Wingdings" panose="05000000000000000000" pitchFamily="2" charset="2"/>
              </a:rPr>
              <a:t>Moisture</a:t>
            </a:r>
            <a:r>
              <a:rPr lang="fi-FI" sz="1600" dirty="0" smtClean="0"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ym typeface="Wingdings" panose="05000000000000000000" pitchFamily="2" charset="2"/>
              </a:rPr>
              <a:t>gradients</a:t>
            </a:r>
            <a:r>
              <a:rPr lang="fi-FI" sz="1600" dirty="0" smtClean="0">
                <a:sym typeface="Wingdings" panose="05000000000000000000" pitchFamily="2" charset="2"/>
              </a:rPr>
              <a:t>?</a:t>
            </a:r>
          </a:p>
          <a:p>
            <a:r>
              <a:rPr lang="fi-FI" sz="1600" dirty="0" err="1" smtClean="0">
                <a:sym typeface="Wingdings" panose="05000000000000000000" pitchFamily="2" charset="2"/>
              </a:rPr>
              <a:t>Internal</a:t>
            </a:r>
            <a:r>
              <a:rPr lang="fi-FI" sz="1600" dirty="0" smtClean="0">
                <a:sym typeface="Wingdings" panose="05000000000000000000" pitchFamily="2" charset="2"/>
              </a:rPr>
              <a:t> vs. </a:t>
            </a:r>
            <a:r>
              <a:rPr lang="fi-FI" sz="1600" dirty="0" err="1" smtClean="0">
                <a:sym typeface="Wingdings" panose="05000000000000000000" pitchFamily="2" charset="2"/>
              </a:rPr>
              <a:t>external</a:t>
            </a:r>
            <a:r>
              <a:rPr lang="fi-FI" sz="1600" dirty="0" smtClean="0"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ym typeface="Wingdings" panose="05000000000000000000" pitchFamily="2" charset="2"/>
              </a:rPr>
              <a:t>water</a:t>
            </a:r>
            <a:r>
              <a:rPr lang="fi-FI" sz="1600" dirty="0" smtClean="0">
                <a:sym typeface="Wingdings" panose="05000000000000000000" pitchFamily="2" charset="2"/>
              </a:rPr>
              <a:t>?</a:t>
            </a:r>
            <a:endParaRPr lang="fi-FI" sz="1600" dirty="0">
              <a:sym typeface="Wingdings" panose="05000000000000000000" pitchFamily="2" charset="2"/>
            </a:endParaRPr>
          </a:p>
          <a:p>
            <a:r>
              <a:rPr lang="fi-FI" sz="1600" dirty="0" err="1" smtClean="0">
                <a:sym typeface="Wingdings" panose="05000000000000000000" pitchFamily="2" charset="2"/>
              </a:rPr>
              <a:t>Hydraulic</a:t>
            </a:r>
            <a:r>
              <a:rPr lang="fi-FI" sz="1600" dirty="0" smtClean="0"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ym typeface="Wingdings" panose="05000000000000000000" pitchFamily="2" charset="2"/>
              </a:rPr>
              <a:t>conductivity</a:t>
            </a:r>
            <a:r>
              <a:rPr lang="fi-FI" sz="1600" dirty="0" smtClean="0">
                <a:sym typeface="Wingdings" panose="05000000000000000000" pitchFamily="2" charset="2"/>
              </a:rPr>
              <a:t>: </a:t>
            </a:r>
            <a:r>
              <a:rPr lang="fi-FI" sz="1600" dirty="0" err="1" smtClean="0">
                <a:sym typeface="Wingdings" panose="05000000000000000000" pitchFamily="2" charset="2"/>
              </a:rPr>
              <a:t>dye</a:t>
            </a:r>
            <a:r>
              <a:rPr lang="fi-FI" sz="1600" dirty="0" smtClean="0">
                <a:sym typeface="Wingdings" panose="05000000000000000000" pitchFamily="2" charset="2"/>
              </a:rPr>
              <a:t> as </a:t>
            </a:r>
            <a:r>
              <a:rPr lang="fi-FI" sz="1600" dirty="0" err="1" smtClean="0">
                <a:sym typeface="Wingdings" panose="05000000000000000000" pitchFamily="2" charset="2"/>
              </a:rPr>
              <a:t>tracer</a:t>
            </a:r>
            <a:r>
              <a:rPr lang="fi-FI" sz="1600" dirty="0" smtClean="0">
                <a:sym typeface="Wingdings" panose="05000000000000000000" pitchFamily="2" charset="2"/>
              </a:rPr>
              <a:t>?</a:t>
            </a:r>
          </a:p>
          <a:p>
            <a:r>
              <a:rPr lang="fi-FI" sz="1600" dirty="0" err="1" smtClean="0">
                <a:solidFill>
                  <a:schemeClr val="accent1"/>
                </a:solidFill>
                <a:sym typeface="Wingdings" panose="05000000000000000000" pitchFamily="2" charset="2"/>
              </a:rPr>
              <a:t>Controlled</a:t>
            </a:r>
            <a:r>
              <a:rPr lang="fi-FI" sz="16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olidFill>
                  <a:schemeClr val="accent1"/>
                </a:solidFill>
                <a:sym typeface="Wingdings" panose="05000000000000000000" pitchFamily="2" charset="2"/>
              </a:rPr>
              <a:t>experiment(s</a:t>
            </a:r>
            <a:r>
              <a:rPr lang="fi-FI" sz="16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) in </a:t>
            </a:r>
            <a:r>
              <a:rPr lang="fi-FI" sz="1600" dirty="0" err="1" smtClean="0">
                <a:solidFill>
                  <a:schemeClr val="accent1"/>
                </a:solidFill>
                <a:sym typeface="Wingdings" panose="05000000000000000000" pitchFamily="2" charset="2"/>
              </a:rPr>
              <a:t>growth</a:t>
            </a:r>
            <a:r>
              <a:rPr lang="fi-FI" sz="16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olidFill>
                  <a:schemeClr val="accent1"/>
                </a:solidFill>
                <a:sym typeface="Wingdings" panose="05000000000000000000" pitchFamily="2" charset="2"/>
              </a:rPr>
              <a:t>chamber</a:t>
            </a:r>
            <a:r>
              <a:rPr lang="fi-FI" sz="16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fi-FI" sz="1600" dirty="0" err="1" smtClean="0">
                <a:solidFill>
                  <a:schemeClr val="accent1"/>
                </a:solidFill>
                <a:sym typeface="Wingdings" panose="05000000000000000000" pitchFamily="2" charset="2"/>
              </a:rPr>
              <a:t>light</a:t>
            </a:r>
            <a:r>
              <a:rPr lang="fi-FI" sz="16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, RH, T, </a:t>
            </a:r>
            <a:r>
              <a:rPr lang="fi-FI" sz="1600" dirty="0" err="1" smtClean="0">
                <a:solidFill>
                  <a:schemeClr val="accent1"/>
                </a:solidFill>
                <a:sym typeface="Wingdings" panose="05000000000000000000" pitchFamily="2" charset="2"/>
              </a:rPr>
              <a:t>flow</a:t>
            </a:r>
            <a:endParaRPr lang="fi-FI" sz="1600" dirty="0" smtClean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lvl="1"/>
            <a:r>
              <a:rPr lang="fi-FI" sz="1600" dirty="0" err="1" smtClean="0">
                <a:solidFill>
                  <a:schemeClr val="accent1"/>
                </a:solidFill>
                <a:sym typeface="Wingdings" panose="05000000000000000000" pitchFamily="2" charset="2"/>
              </a:rPr>
              <a:t>Lidar</a:t>
            </a:r>
            <a:r>
              <a:rPr lang="fi-FI" sz="16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 &amp; </a:t>
            </a:r>
            <a:r>
              <a:rPr lang="fi-FI" sz="1600" dirty="0" err="1" smtClean="0">
                <a:solidFill>
                  <a:schemeClr val="accent1"/>
                </a:solidFill>
                <a:sym typeface="Wingdings" panose="05000000000000000000" pitchFamily="2" charset="2"/>
              </a:rPr>
              <a:t>thermal</a:t>
            </a:r>
            <a:r>
              <a:rPr lang="fi-FI" sz="16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olidFill>
                  <a:schemeClr val="accent1"/>
                </a:solidFill>
                <a:sym typeface="Wingdings" panose="05000000000000000000" pitchFamily="2" charset="2"/>
              </a:rPr>
              <a:t>timeseries</a:t>
            </a:r>
            <a:endParaRPr lang="fi-FI" sz="1600" dirty="0" smtClean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lvl="1"/>
            <a:endParaRPr lang="fi-FI" sz="1600" dirty="0" smtClean="0">
              <a:sym typeface="Wingdings" panose="05000000000000000000" pitchFamily="2" charset="2"/>
            </a:endParaRPr>
          </a:p>
          <a:p>
            <a:endParaRPr lang="fi-FI" sz="1600" dirty="0">
              <a:sym typeface="Wingdings" panose="05000000000000000000" pitchFamily="2" charset="2"/>
            </a:endParaRPr>
          </a:p>
          <a:p>
            <a:endParaRPr lang="fi-FI" sz="1600" dirty="0" smtClean="0"/>
          </a:p>
          <a:p>
            <a:endParaRPr lang="fi-FI" sz="1600" dirty="0" smtClean="0"/>
          </a:p>
        </p:txBody>
      </p:sp>
    </p:spTree>
    <p:extLst>
      <p:ext uri="{BB962C8B-B14F-4D97-AF65-F5344CB8AC3E}">
        <p14:creationId xmlns:p14="http://schemas.microsoft.com/office/powerpoint/2010/main" val="4068458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540" y="2276872"/>
            <a:ext cx="4014934" cy="442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71028" y="3509624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smtClean="0"/>
              <a:t>400 ppm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27012" y="264242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smtClean="0"/>
              <a:t>800 ppm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66871" y="3709054"/>
            <a:ext cx="519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l</a:t>
            </a:r>
            <a:r>
              <a:rPr lang="fi-FI" sz="1200" dirty="0" err="1" smtClean="0"/>
              <a:t>ow</a:t>
            </a:r>
            <a:r>
              <a:rPr lang="fi-FI" sz="1200" dirty="0" smtClean="0"/>
              <a:t> g</a:t>
            </a:r>
            <a:endParaRPr lang="fi-FI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7466871" y="3351475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smtClean="0"/>
              <a:t>hi g</a:t>
            </a:r>
            <a:endParaRPr lang="fi-FI" sz="12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71" y="1357612"/>
            <a:ext cx="2281300" cy="19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86053"/>
            <a:ext cx="2202884" cy="1909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6368" y="178872"/>
            <a:ext cx="1849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 smtClean="0"/>
              <a:t>Dry</a:t>
            </a:r>
            <a:r>
              <a:rPr lang="fi-FI" dirty="0" smtClean="0"/>
              <a:t> </a:t>
            </a:r>
            <a:r>
              <a:rPr lang="fi-FI" dirty="0" err="1" smtClean="0"/>
              <a:t>end</a:t>
            </a:r>
            <a:r>
              <a:rPr lang="fi-FI" dirty="0" smtClean="0"/>
              <a:t>: </a:t>
            </a:r>
            <a:r>
              <a:rPr lang="fi-FI" dirty="0" err="1" smtClean="0"/>
              <a:t>down-regulation</a:t>
            </a:r>
            <a:r>
              <a:rPr lang="fi-FI" dirty="0" smtClean="0"/>
              <a:t> of </a:t>
            </a:r>
            <a:r>
              <a:rPr lang="fi-FI" dirty="0" err="1" smtClean="0"/>
              <a:t>machinery</a:t>
            </a:r>
            <a:endParaRPr lang="fi-FI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6021288"/>
            <a:ext cx="2126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Wet </a:t>
            </a:r>
            <a:r>
              <a:rPr lang="fi-FI" dirty="0" err="1" smtClean="0"/>
              <a:t>end</a:t>
            </a:r>
            <a:r>
              <a:rPr lang="fi-FI" dirty="0" smtClean="0"/>
              <a:t>: </a:t>
            </a:r>
            <a:r>
              <a:rPr lang="fi-FI" dirty="0" err="1" smtClean="0"/>
              <a:t>increasing</a:t>
            </a:r>
            <a:r>
              <a:rPr lang="fi-FI" dirty="0" smtClean="0"/>
              <a:t> </a:t>
            </a:r>
            <a:r>
              <a:rPr lang="fi-FI" dirty="0" err="1" smtClean="0"/>
              <a:t>diffusion</a:t>
            </a:r>
            <a:r>
              <a:rPr lang="fi-FI" dirty="0" smtClean="0"/>
              <a:t> </a:t>
            </a:r>
            <a:r>
              <a:rPr lang="fi-FI" dirty="0" err="1" smtClean="0"/>
              <a:t>resistance</a:t>
            </a:r>
            <a:endParaRPr lang="fi-FI" dirty="0"/>
          </a:p>
        </p:txBody>
      </p:sp>
      <p:sp>
        <p:nvSpPr>
          <p:cNvPr id="7" name="TextBox 6"/>
          <p:cNvSpPr txBox="1"/>
          <p:nvPr/>
        </p:nvSpPr>
        <p:spPr>
          <a:xfrm>
            <a:off x="3071391" y="271205"/>
            <a:ext cx="6037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 smtClean="0"/>
              <a:t>Farquhar-model</a:t>
            </a:r>
            <a:r>
              <a:rPr lang="fi-FI" dirty="0" smtClean="0"/>
              <a:t>: </a:t>
            </a:r>
            <a:r>
              <a:rPr lang="fi-FI" dirty="0" err="1" smtClean="0"/>
              <a:t>desiccation</a:t>
            </a:r>
            <a:r>
              <a:rPr lang="fi-FI" dirty="0" smtClean="0"/>
              <a:t> </a:t>
            </a:r>
            <a:r>
              <a:rPr lang="fi-FI" dirty="0" err="1" smtClean="0"/>
              <a:t>affects</a:t>
            </a:r>
            <a:r>
              <a:rPr lang="fi-FI" dirty="0" smtClean="0"/>
              <a:t> </a:t>
            </a:r>
            <a:r>
              <a:rPr lang="fi-FI" dirty="0" err="1" smtClean="0"/>
              <a:t>Vcmax</a:t>
            </a:r>
            <a:r>
              <a:rPr lang="fi-FI" dirty="0" smtClean="0"/>
              <a:t>, </a:t>
            </a:r>
            <a:r>
              <a:rPr lang="fi-FI" dirty="0" err="1" smtClean="0"/>
              <a:t>Jmax</a:t>
            </a:r>
            <a:r>
              <a:rPr lang="fi-FI" dirty="0" smtClean="0"/>
              <a:t>, </a:t>
            </a:r>
            <a:r>
              <a:rPr lang="fi-FI" dirty="0" err="1" smtClean="0"/>
              <a:t>Rd</a:t>
            </a:r>
            <a:endParaRPr lang="fi-FI" dirty="0" smtClean="0"/>
          </a:p>
          <a:p>
            <a:r>
              <a:rPr lang="fi-FI" dirty="0" err="1"/>
              <a:t>A</a:t>
            </a:r>
            <a:r>
              <a:rPr lang="fi-FI" dirty="0" err="1" smtClean="0"/>
              <a:t>ir-chloroplast</a:t>
            </a:r>
            <a:r>
              <a:rPr lang="fi-FI" dirty="0" smtClean="0"/>
              <a:t> </a:t>
            </a:r>
            <a:r>
              <a:rPr lang="fi-FI" dirty="0" err="1" smtClean="0"/>
              <a:t>diffusion</a:t>
            </a:r>
            <a:r>
              <a:rPr lang="fi-FI" dirty="0" smtClean="0"/>
              <a:t> </a:t>
            </a:r>
            <a:r>
              <a:rPr lang="fi-FI" dirty="0" err="1" smtClean="0"/>
              <a:t>decreases</a:t>
            </a:r>
            <a:r>
              <a:rPr lang="fi-FI" dirty="0" smtClean="0"/>
              <a:t> with </a:t>
            </a:r>
            <a:r>
              <a:rPr lang="fi-FI" dirty="0" err="1" smtClean="0"/>
              <a:t>water</a:t>
            </a:r>
            <a:r>
              <a:rPr lang="fi-FI" dirty="0" smtClean="0"/>
              <a:t> </a:t>
            </a:r>
            <a:r>
              <a:rPr lang="fi-FI" dirty="0" err="1" smtClean="0"/>
              <a:t>content</a:t>
            </a:r>
            <a:endParaRPr lang="fi-FI" dirty="0" smtClean="0"/>
          </a:p>
          <a:p>
            <a:endParaRPr lang="fi-FI" dirty="0"/>
          </a:p>
          <a:p>
            <a:r>
              <a:rPr lang="fi-FI" dirty="0" err="1" smtClean="0"/>
              <a:t>Community</a:t>
            </a:r>
            <a:r>
              <a:rPr lang="fi-FI" dirty="0" smtClean="0"/>
              <a:t> </a:t>
            </a:r>
            <a:r>
              <a:rPr lang="fi-FI" dirty="0" err="1" smtClean="0"/>
              <a:t>scale</a:t>
            </a:r>
            <a:r>
              <a:rPr lang="fi-FI" dirty="0" smtClean="0"/>
              <a:t> </a:t>
            </a:r>
            <a:r>
              <a:rPr lang="fi-FI" dirty="0" err="1" smtClean="0"/>
              <a:t>tests</a:t>
            </a:r>
            <a:r>
              <a:rPr lang="fi-FI" dirty="0" smtClean="0"/>
              <a:t> (</a:t>
            </a:r>
            <a:r>
              <a:rPr lang="fi-FI" dirty="0" err="1" smtClean="0"/>
              <a:t>constant</a:t>
            </a:r>
            <a:r>
              <a:rPr lang="fi-FI" dirty="0" smtClean="0"/>
              <a:t> T); </a:t>
            </a:r>
            <a:r>
              <a:rPr lang="fi-FI" dirty="0" err="1" smtClean="0"/>
              <a:t>optima</a:t>
            </a:r>
            <a:r>
              <a:rPr lang="fi-FI" dirty="0" smtClean="0"/>
              <a:t> and </a:t>
            </a:r>
            <a:r>
              <a:rPr lang="fi-FI" dirty="0" err="1" smtClean="0"/>
              <a:t>shape</a:t>
            </a:r>
            <a:r>
              <a:rPr lang="fi-FI" dirty="0" smtClean="0"/>
              <a:t> of </a:t>
            </a:r>
            <a:r>
              <a:rPr lang="fi-FI" dirty="0" err="1" smtClean="0"/>
              <a:t>moisture</a:t>
            </a:r>
            <a:r>
              <a:rPr lang="fi-FI" dirty="0" smtClean="0"/>
              <a:t> </a:t>
            </a:r>
            <a:r>
              <a:rPr lang="fi-FI" dirty="0" err="1" smtClean="0"/>
              <a:t>response</a:t>
            </a:r>
            <a:r>
              <a:rPr lang="fi-FI" dirty="0" smtClean="0"/>
              <a:t> at wet </a:t>
            </a:r>
            <a:r>
              <a:rPr lang="fi-FI" dirty="0" err="1" smtClean="0"/>
              <a:t>end</a:t>
            </a:r>
            <a:r>
              <a:rPr lang="fi-FI" dirty="0" smtClean="0"/>
              <a:t> </a:t>
            </a:r>
            <a:r>
              <a:rPr lang="fi-FI" dirty="0" err="1" smtClean="0"/>
              <a:t>determined</a:t>
            </a:r>
            <a:r>
              <a:rPr lang="fi-FI" dirty="0" smtClean="0"/>
              <a:t> </a:t>
            </a:r>
            <a:r>
              <a:rPr lang="fi-FI" dirty="0" err="1" smtClean="0"/>
              <a:t>by</a:t>
            </a:r>
            <a:r>
              <a:rPr lang="fi-FI" dirty="0" smtClean="0"/>
              <a:t> </a:t>
            </a:r>
            <a:r>
              <a:rPr lang="fi-FI" dirty="0" err="1" smtClean="0"/>
              <a:t>Vcmax</a:t>
            </a:r>
            <a:r>
              <a:rPr lang="fi-FI" dirty="0" smtClean="0"/>
              <a:t> vs. </a:t>
            </a:r>
            <a:r>
              <a:rPr lang="fi-FI" dirty="0" err="1" smtClean="0"/>
              <a:t>supply</a:t>
            </a:r>
            <a:endParaRPr lang="fi-FI" dirty="0"/>
          </a:p>
        </p:txBody>
      </p:sp>
      <p:sp>
        <p:nvSpPr>
          <p:cNvPr id="9" name="TextBox 8"/>
          <p:cNvSpPr txBox="1"/>
          <p:nvPr/>
        </p:nvSpPr>
        <p:spPr>
          <a:xfrm>
            <a:off x="5667752" y="6519446"/>
            <a:ext cx="299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smtClean="0"/>
              <a:t>Data: Williams and </a:t>
            </a:r>
            <a:r>
              <a:rPr lang="fi-FI" sz="1600" dirty="0" err="1" smtClean="0"/>
              <a:t>Flanagan</a:t>
            </a:r>
            <a:r>
              <a:rPr lang="fi-FI" sz="1600" dirty="0" smtClean="0"/>
              <a:t> 1998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318266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1143000"/>
          </a:xfrm>
        </p:spPr>
        <p:txBody>
          <a:bodyPr>
            <a:normAutofit/>
          </a:bodyPr>
          <a:lstStyle/>
          <a:p>
            <a:r>
              <a:rPr lang="fi-FI" sz="3200" dirty="0" smtClean="0">
                <a:solidFill>
                  <a:schemeClr val="accent6"/>
                </a:solidFill>
              </a:rPr>
              <a:t>… </a:t>
            </a:r>
            <a:r>
              <a:rPr lang="fi-FI" sz="3200" dirty="0" err="1" smtClean="0">
                <a:solidFill>
                  <a:schemeClr val="accent6"/>
                </a:solidFill>
              </a:rPr>
              <a:t>response</a:t>
            </a:r>
            <a:r>
              <a:rPr lang="fi-FI" sz="3200" dirty="0" smtClean="0">
                <a:solidFill>
                  <a:schemeClr val="accent6"/>
                </a:solidFill>
              </a:rPr>
              <a:t> </a:t>
            </a:r>
            <a:r>
              <a:rPr lang="fi-FI" sz="3200" dirty="0" err="1" smtClean="0">
                <a:solidFill>
                  <a:schemeClr val="accent6"/>
                </a:solidFill>
              </a:rPr>
              <a:t>depends</a:t>
            </a:r>
            <a:r>
              <a:rPr lang="fi-FI" sz="3200" dirty="0" smtClean="0">
                <a:solidFill>
                  <a:schemeClr val="accent6"/>
                </a:solidFill>
              </a:rPr>
              <a:t> on </a:t>
            </a:r>
            <a:r>
              <a:rPr lang="fi-FI" sz="3200" dirty="0" err="1" smtClean="0">
                <a:solidFill>
                  <a:schemeClr val="accent6"/>
                </a:solidFill>
              </a:rPr>
              <a:t>scale</a:t>
            </a:r>
            <a:r>
              <a:rPr lang="fi-FI" sz="3200" dirty="0" smtClean="0">
                <a:solidFill>
                  <a:schemeClr val="accent6"/>
                </a:solidFill>
              </a:rPr>
              <a:t>: </a:t>
            </a:r>
            <a:r>
              <a:rPr lang="fi-FI" sz="3200" dirty="0" err="1" smtClean="0">
                <a:solidFill>
                  <a:schemeClr val="accent6"/>
                </a:solidFill>
              </a:rPr>
              <a:t>community</a:t>
            </a:r>
            <a:r>
              <a:rPr lang="fi-FI" sz="3200" dirty="0" smtClean="0">
                <a:solidFill>
                  <a:schemeClr val="accent6"/>
                </a:solidFill>
              </a:rPr>
              <a:t> vs. </a:t>
            </a:r>
            <a:r>
              <a:rPr lang="fi-FI" sz="3200" dirty="0" err="1" smtClean="0">
                <a:solidFill>
                  <a:schemeClr val="accent6"/>
                </a:solidFill>
              </a:rPr>
              <a:t>shoot</a:t>
            </a:r>
            <a:endParaRPr lang="fi-FI" sz="3200" dirty="0">
              <a:solidFill>
                <a:schemeClr val="accent6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582018"/>
            <a:ext cx="3816424" cy="268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14913"/>
            <a:ext cx="3096344" cy="48061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2193" y="6243568"/>
            <a:ext cx="439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>
                <a:solidFill>
                  <a:schemeClr val="accent6"/>
                </a:solidFill>
              </a:rPr>
              <a:t>Williams &amp; </a:t>
            </a:r>
            <a:r>
              <a:rPr lang="fi-FI" dirty="0" err="1" smtClean="0">
                <a:solidFill>
                  <a:schemeClr val="accent6"/>
                </a:solidFill>
              </a:rPr>
              <a:t>Flanagan</a:t>
            </a:r>
            <a:r>
              <a:rPr lang="fi-FI" dirty="0" smtClean="0">
                <a:solidFill>
                  <a:schemeClr val="accent6"/>
                </a:solidFill>
              </a:rPr>
              <a:t>, 1996: </a:t>
            </a:r>
            <a:r>
              <a:rPr lang="fi-FI" dirty="0" err="1" smtClean="0">
                <a:solidFill>
                  <a:schemeClr val="accent6"/>
                </a:solidFill>
              </a:rPr>
              <a:t>Community</a:t>
            </a:r>
            <a:r>
              <a:rPr lang="fi-FI" dirty="0" smtClean="0">
                <a:solidFill>
                  <a:schemeClr val="accent6"/>
                </a:solidFill>
              </a:rPr>
              <a:t> </a:t>
            </a:r>
            <a:r>
              <a:rPr lang="fi-FI" dirty="0" err="1" smtClean="0">
                <a:solidFill>
                  <a:schemeClr val="accent6"/>
                </a:solidFill>
              </a:rPr>
              <a:t>scale</a:t>
            </a:r>
            <a:endParaRPr lang="fi-FI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310" y="4402907"/>
            <a:ext cx="343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>
                <a:solidFill>
                  <a:schemeClr val="accent4"/>
                </a:solidFill>
              </a:rPr>
              <a:t>Hajek</a:t>
            </a:r>
            <a:r>
              <a:rPr lang="fi-FI" dirty="0" smtClean="0">
                <a:solidFill>
                  <a:schemeClr val="accent4"/>
                </a:solidFill>
              </a:rPr>
              <a:t> &amp; </a:t>
            </a:r>
            <a:r>
              <a:rPr lang="fi-FI" dirty="0" err="1" smtClean="0">
                <a:solidFill>
                  <a:schemeClr val="accent4"/>
                </a:solidFill>
              </a:rPr>
              <a:t>Becket</a:t>
            </a:r>
            <a:r>
              <a:rPr lang="fi-FI" dirty="0" smtClean="0">
                <a:solidFill>
                  <a:schemeClr val="accent4"/>
                </a:solidFill>
              </a:rPr>
              <a:t>, 2008: Single </a:t>
            </a:r>
            <a:r>
              <a:rPr lang="fi-FI" dirty="0" err="1" smtClean="0">
                <a:solidFill>
                  <a:schemeClr val="accent4"/>
                </a:solidFill>
              </a:rPr>
              <a:t>shoot</a:t>
            </a:r>
            <a:endParaRPr lang="fi-FI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00309" y="5075892"/>
            <a:ext cx="384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How </a:t>
            </a:r>
            <a:r>
              <a:rPr lang="fi-FI" dirty="0" err="1" smtClean="0"/>
              <a:t>community-level</a:t>
            </a:r>
            <a:r>
              <a:rPr lang="fi-FI" dirty="0" smtClean="0"/>
              <a:t> </a:t>
            </a:r>
            <a:r>
              <a:rPr lang="fi-FI" dirty="0" err="1" smtClean="0"/>
              <a:t>responses</a:t>
            </a:r>
            <a:r>
              <a:rPr lang="fi-FI" dirty="0" smtClean="0"/>
              <a:t> </a:t>
            </a:r>
            <a:r>
              <a:rPr lang="fi-FI" dirty="0" err="1" smtClean="0"/>
              <a:t>form</a:t>
            </a:r>
            <a:r>
              <a:rPr lang="fi-FI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3662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4104456" cy="477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71306"/>
            <a:ext cx="4353297" cy="486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7" y="260648"/>
            <a:ext cx="864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b="1" dirty="0" err="1" smtClean="0"/>
              <a:t>Carbon</a:t>
            </a:r>
            <a:r>
              <a:rPr lang="fi-FI" b="1" dirty="0" smtClean="0"/>
              <a:t> </a:t>
            </a:r>
            <a:r>
              <a:rPr lang="fi-FI" b="1" dirty="0" err="1" smtClean="0"/>
              <a:t>balance</a:t>
            </a:r>
            <a:r>
              <a:rPr lang="fi-FI" b="1" dirty="0"/>
              <a:t> </a:t>
            </a:r>
            <a:r>
              <a:rPr lang="fi-FI" b="1" dirty="0" smtClean="0"/>
              <a:t>and </a:t>
            </a:r>
            <a:r>
              <a:rPr lang="fi-FI" b="1" dirty="0" err="1" smtClean="0"/>
              <a:t>bulk</a:t>
            </a:r>
            <a:r>
              <a:rPr lang="fi-FI" b="1" dirty="0" smtClean="0"/>
              <a:t> </a:t>
            </a:r>
            <a:r>
              <a:rPr lang="fi-FI" b="1" dirty="0" err="1" smtClean="0"/>
              <a:t>moisture</a:t>
            </a:r>
            <a:r>
              <a:rPr lang="fi-FI" b="1" dirty="0" smtClean="0"/>
              <a:t> </a:t>
            </a:r>
            <a:r>
              <a:rPr lang="fi-FI" b="1" dirty="0" err="1" smtClean="0"/>
              <a:t>response</a:t>
            </a:r>
            <a:r>
              <a:rPr lang="fi-FI" b="1" dirty="0" smtClean="0"/>
              <a:t> </a:t>
            </a:r>
            <a:r>
              <a:rPr lang="fi-FI" b="1" dirty="0" err="1" smtClean="0"/>
              <a:t>curves</a:t>
            </a:r>
            <a:r>
              <a:rPr lang="fi-FI" b="1" dirty="0" smtClean="0"/>
              <a:t>: </a:t>
            </a:r>
            <a:r>
              <a:rPr lang="fi-FI" dirty="0" err="1" smtClean="0"/>
              <a:t>non-shrinking</a:t>
            </a:r>
            <a:r>
              <a:rPr lang="fi-FI" dirty="0" smtClean="0"/>
              <a:t> </a:t>
            </a:r>
            <a:r>
              <a:rPr lang="fi-FI" dirty="0" err="1" smtClean="0"/>
              <a:t>moss</a:t>
            </a:r>
            <a:r>
              <a:rPr lang="fi-FI" dirty="0" smtClean="0"/>
              <a:t> (</a:t>
            </a:r>
            <a:r>
              <a:rPr lang="fi-FI" dirty="0" err="1" smtClean="0"/>
              <a:t>light</a:t>
            </a:r>
            <a:r>
              <a:rPr lang="fi-FI" dirty="0" smtClean="0"/>
              <a:t> </a:t>
            </a:r>
            <a:r>
              <a:rPr lang="fi-FI" dirty="0" err="1" smtClean="0"/>
              <a:t>regime</a:t>
            </a:r>
            <a:r>
              <a:rPr lang="fi-FI" dirty="0" smtClean="0"/>
              <a:t> </a:t>
            </a:r>
            <a:r>
              <a:rPr lang="fi-FI" dirty="0" err="1" smtClean="0"/>
              <a:t>time-invariant</a:t>
            </a:r>
            <a:r>
              <a:rPr lang="fi-FI" dirty="0" smtClean="0"/>
              <a:t> and </a:t>
            </a:r>
            <a:r>
              <a:rPr lang="fi-FI" dirty="0" err="1" smtClean="0"/>
              <a:t>same</a:t>
            </a:r>
            <a:r>
              <a:rPr lang="fi-FI" dirty="0" smtClean="0"/>
              <a:t> for </a:t>
            </a:r>
            <a:r>
              <a:rPr lang="fi-FI" dirty="0" err="1" smtClean="0"/>
              <a:t>both</a:t>
            </a:r>
            <a:r>
              <a:rPr lang="fi-FI" dirty="0" smtClean="0"/>
              <a:t> </a:t>
            </a:r>
            <a:r>
              <a:rPr lang="fi-FI" dirty="0" err="1" smtClean="0"/>
              <a:t>cases</a:t>
            </a:r>
            <a:r>
              <a:rPr lang="fi-FI" dirty="0" smtClean="0"/>
              <a:t>).</a:t>
            </a:r>
          </a:p>
          <a:p>
            <a:r>
              <a:rPr lang="fi-FI" dirty="0" err="1" smtClean="0"/>
              <a:t>Non-linear</a:t>
            </a:r>
            <a:r>
              <a:rPr lang="fi-FI" dirty="0" smtClean="0"/>
              <a:t> </a:t>
            </a:r>
            <a:r>
              <a:rPr lang="fi-FI" dirty="0" err="1" smtClean="0"/>
              <a:t>decay</a:t>
            </a:r>
            <a:r>
              <a:rPr lang="fi-FI" dirty="0" smtClean="0"/>
              <a:t> of </a:t>
            </a:r>
            <a:r>
              <a:rPr lang="fi-FI" dirty="0" err="1" smtClean="0"/>
              <a:t>Vcmax</a:t>
            </a:r>
            <a:r>
              <a:rPr lang="fi-FI" dirty="0" smtClean="0"/>
              <a:t>, </a:t>
            </a:r>
            <a:r>
              <a:rPr lang="fi-FI" dirty="0" err="1" smtClean="0"/>
              <a:t>Jmax</a:t>
            </a:r>
            <a:r>
              <a:rPr lang="fi-FI" dirty="0" smtClean="0"/>
              <a:t> and </a:t>
            </a:r>
            <a:r>
              <a:rPr lang="fi-FI" dirty="0" err="1" smtClean="0"/>
              <a:t>Rd</a:t>
            </a:r>
            <a:r>
              <a:rPr lang="fi-FI" dirty="0" smtClean="0"/>
              <a:t> </a:t>
            </a:r>
            <a:r>
              <a:rPr lang="fi-FI" dirty="0" err="1" smtClean="0"/>
              <a:t>when</a:t>
            </a:r>
            <a:r>
              <a:rPr lang="fi-FI" dirty="0" smtClean="0"/>
              <a:t> </a:t>
            </a:r>
            <a:r>
              <a:rPr lang="fi-FI" dirty="0" err="1" smtClean="0"/>
              <a:t>water</a:t>
            </a:r>
            <a:r>
              <a:rPr lang="fi-FI" dirty="0" smtClean="0"/>
              <a:t> </a:t>
            </a:r>
            <a:r>
              <a:rPr lang="fi-FI" dirty="0" err="1" smtClean="0"/>
              <a:t>content</a:t>
            </a:r>
            <a:r>
              <a:rPr lang="fi-FI" dirty="0" smtClean="0"/>
              <a:t> &lt; 2 g/g. </a:t>
            </a:r>
          </a:p>
          <a:p>
            <a:r>
              <a:rPr lang="fi-FI" dirty="0" err="1" smtClean="0"/>
              <a:t>Ignore</a:t>
            </a:r>
            <a:r>
              <a:rPr lang="fi-FI" dirty="0" smtClean="0"/>
              <a:t> </a:t>
            </a:r>
            <a:r>
              <a:rPr lang="fi-FI" dirty="0" err="1" smtClean="0"/>
              <a:t>curvature</a:t>
            </a:r>
            <a:r>
              <a:rPr lang="fi-FI" dirty="0" smtClean="0"/>
              <a:t> at wet </a:t>
            </a:r>
            <a:r>
              <a:rPr lang="fi-FI" dirty="0" err="1" smtClean="0"/>
              <a:t>end</a:t>
            </a:r>
            <a:r>
              <a:rPr lang="fi-FI" dirty="0" smtClean="0"/>
              <a:t> (</a:t>
            </a:r>
            <a:r>
              <a:rPr lang="fi-FI" dirty="0" err="1" smtClean="0"/>
              <a:t>due</a:t>
            </a:r>
            <a:r>
              <a:rPr lang="fi-FI" dirty="0" smtClean="0"/>
              <a:t> to </a:t>
            </a:r>
            <a:r>
              <a:rPr lang="fi-FI" dirty="0" err="1" smtClean="0"/>
              <a:t>initial</a:t>
            </a:r>
            <a:r>
              <a:rPr lang="fi-FI" dirty="0" smtClean="0"/>
              <a:t> </a:t>
            </a:r>
            <a:r>
              <a:rPr lang="fi-FI" dirty="0" err="1" smtClean="0"/>
              <a:t>conditions</a:t>
            </a:r>
            <a:r>
              <a:rPr lang="fi-FI" dirty="0" smtClean="0"/>
              <a:t>)</a:t>
            </a:r>
            <a:endParaRPr lang="fi-FI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1161334" y="6477403"/>
            <a:ext cx="248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fast</a:t>
            </a:r>
            <a:r>
              <a:rPr lang="fi-FI" dirty="0"/>
              <a:t> </a:t>
            </a:r>
            <a:r>
              <a:rPr lang="fi-FI" dirty="0" err="1"/>
              <a:t>drying</a:t>
            </a:r>
            <a:r>
              <a:rPr lang="fi-FI" dirty="0"/>
              <a:t> (U=0.3m/s)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5503890" y="6429883"/>
            <a:ext cx="248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 smtClean="0"/>
              <a:t>slow</a:t>
            </a:r>
            <a:r>
              <a:rPr lang="fi-FI" dirty="0" smtClean="0"/>
              <a:t> </a:t>
            </a:r>
            <a:r>
              <a:rPr lang="fi-FI" dirty="0" err="1" smtClean="0"/>
              <a:t>drying</a:t>
            </a:r>
            <a:r>
              <a:rPr lang="fi-FI" dirty="0" smtClean="0"/>
              <a:t> </a:t>
            </a:r>
            <a:r>
              <a:rPr lang="fi-FI" dirty="0"/>
              <a:t>(</a:t>
            </a:r>
            <a:r>
              <a:rPr lang="fi-FI" dirty="0" smtClean="0"/>
              <a:t>U=0.05m/s</a:t>
            </a:r>
            <a:r>
              <a:rPr lang="fi-FI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266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0502" y="274638"/>
            <a:ext cx="3813498" cy="1143000"/>
          </a:xfrm>
        </p:spPr>
        <p:txBody>
          <a:bodyPr>
            <a:normAutofit fontScale="90000"/>
          </a:bodyPr>
          <a:lstStyle/>
          <a:p>
            <a:r>
              <a:rPr lang="fi-FI" sz="2000" b="1" dirty="0" err="1" smtClean="0"/>
              <a:t>Dynamic</a:t>
            </a:r>
            <a:r>
              <a:rPr lang="fi-FI" sz="2000" b="1" dirty="0" smtClean="0"/>
              <a:t> case on open </a:t>
            </a:r>
            <a:r>
              <a:rPr lang="fi-FI" sz="2000" b="1" dirty="0" err="1" smtClean="0"/>
              <a:t>habitat</a:t>
            </a:r>
            <a:r>
              <a:rPr lang="fi-FI" sz="2000" b="1" dirty="0" smtClean="0"/>
              <a:t>, </a:t>
            </a:r>
            <a:r>
              <a:rPr lang="fi-FI" sz="2000" b="1" dirty="0" err="1" smtClean="0"/>
              <a:t>non-shrinking</a:t>
            </a:r>
            <a:r>
              <a:rPr lang="fi-FI" sz="2000" b="1" dirty="0" smtClean="0"/>
              <a:t> </a:t>
            </a:r>
            <a:r>
              <a:rPr lang="fi-FI" sz="2000" b="1" dirty="0" err="1" smtClean="0"/>
              <a:t>moss</a:t>
            </a:r>
            <a:r>
              <a:rPr lang="fi-FI" sz="2000" b="1" dirty="0" smtClean="0"/>
              <a:t>, </a:t>
            </a:r>
            <a:r>
              <a:rPr lang="fi-FI" sz="2000" b="1" dirty="0" err="1" smtClean="0"/>
              <a:t>capillary</a:t>
            </a:r>
            <a:r>
              <a:rPr lang="fi-FI" sz="2000" b="1" dirty="0" smtClean="0"/>
              <a:t> </a:t>
            </a:r>
            <a:r>
              <a:rPr lang="fi-FI" sz="2000" b="1" dirty="0" err="1" smtClean="0"/>
              <a:t>water</a:t>
            </a:r>
            <a:r>
              <a:rPr lang="fi-FI" sz="2000" b="1" dirty="0" smtClean="0"/>
              <a:t> </a:t>
            </a:r>
            <a:r>
              <a:rPr lang="fi-FI" sz="2000" b="1" dirty="0" err="1" smtClean="0"/>
              <a:t>flow</a:t>
            </a:r>
            <a:r>
              <a:rPr lang="fi-FI" sz="2000" b="1" dirty="0" smtClean="0"/>
              <a:t> at </a:t>
            </a:r>
            <a:r>
              <a:rPr lang="fi-FI" sz="2000" b="1" dirty="0" err="1" smtClean="0"/>
              <a:t>lower</a:t>
            </a:r>
            <a:r>
              <a:rPr lang="fi-FI" sz="2000" b="1" dirty="0" smtClean="0"/>
              <a:t> </a:t>
            </a:r>
            <a:r>
              <a:rPr lang="fi-FI" sz="2000" b="1" dirty="0" err="1" smtClean="0"/>
              <a:t>boundary</a:t>
            </a:r>
            <a:r>
              <a:rPr lang="fi-FI" sz="2000" b="1" dirty="0" smtClean="0"/>
              <a:t>, </a:t>
            </a:r>
            <a:r>
              <a:rPr lang="fi-FI" sz="2000" b="1" dirty="0" err="1" smtClean="0"/>
              <a:t>zero</a:t>
            </a:r>
            <a:r>
              <a:rPr lang="fi-FI" sz="2000" b="1" dirty="0" smtClean="0"/>
              <a:t> </a:t>
            </a:r>
            <a:r>
              <a:rPr lang="fi-FI" sz="2000" b="1" dirty="0" err="1" smtClean="0"/>
              <a:t>flux</a:t>
            </a:r>
            <a:r>
              <a:rPr lang="fi-FI" sz="2000" b="1" dirty="0" smtClean="0"/>
              <a:t> for </a:t>
            </a:r>
            <a:r>
              <a:rPr lang="fi-FI" sz="2000" b="1" dirty="0" err="1" smtClean="0"/>
              <a:t>heat</a:t>
            </a:r>
            <a:r>
              <a:rPr lang="fi-FI" sz="2000" b="1" dirty="0" smtClean="0"/>
              <a:t>.</a:t>
            </a:r>
            <a:endParaRPr lang="fi-FI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582" y="1600200"/>
            <a:ext cx="3686218" cy="4525963"/>
          </a:xfrm>
        </p:spPr>
        <p:txBody>
          <a:bodyPr>
            <a:normAutofit fontScale="92500"/>
          </a:bodyPr>
          <a:lstStyle/>
          <a:p>
            <a:r>
              <a:rPr lang="fi-FI" sz="2000" dirty="0" err="1" smtClean="0"/>
              <a:t>Evaporation</a:t>
            </a:r>
            <a:r>
              <a:rPr lang="fi-FI" sz="2000" dirty="0" smtClean="0"/>
              <a:t> / </a:t>
            </a:r>
            <a:r>
              <a:rPr lang="fi-FI" sz="2000" dirty="0" err="1" smtClean="0"/>
              <a:t>heat</a:t>
            </a:r>
            <a:r>
              <a:rPr lang="fi-FI" sz="2000" dirty="0" smtClean="0"/>
              <a:t> </a:t>
            </a:r>
            <a:r>
              <a:rPr lang="fi-FI" sz="2000" dirty="0" err="1" smtClean="0"/>
              <a:t>flux</a:t>
            </a:r>
            <a:endParaRPr lang="fi-FI" sz="2000" dirty="0" smtClean="0"/>
          </a:p>
          <a:p>
            <a:endParaRPr lang="fi-FI" sz="2000" dirty="0"/>
          </a:p>
          <a:p>
            <a:endParaRPr lang="fi-FI" sz="2000" dirty="0" smtClean="0"/>
          </a:p>
          <a:p>
            <a:r>
              <a:rPr lang="fi-FI" sz="2000" dirty="0" err="1" smtClean="0"/>
              <a:t>Water</a:t>
            </a:r>
            <a:r>
              <a:rPr lang="fi-FI" sz="2000" dirty="0" smtClean="0"/>
              <a:t> </a:t>
            </a:r>
            <a:r>
              <a:rPr lang="fi-FI" sz="2000" dirty="0" err="1" smtClean="0"/>
              <a:t>content</a:t>
            </a:r>
            <a:r>
              <a:rPr lang="fi-FI" sz="2000" dirty="0" smtClean="0"/>
              <a:t> / </a:t>
            </a:r>
            <a:r>
              <a:rPr lang="fi-FI" sz="2000" dirty="0" err="1" smtClean="0"/>
              <a:t>moss</a:t>
            </a:r>
            <a:r>
              <a:rPr lang="fi-FI" sz="2000" dirty="0" smtClean="0"/>
              <a:t> </a:t>
            </a:r>
            <a:r>
              <a:rPr lang="fi-FI" sz="2000" dirty="0" err="1" smtClean="0"/>
              <a:t>tissue</a:t>
            </a:r>
            <a:r>
              <a:rPr lang="fi-FI" sz="2000" dirty="0" smtClean="0"/>
              <a:t> </a:t>
            </a:r>
            <a:r>
              <a:rPr lang="fi-FI" sz="2000" dirty="0" err="1" smtClean="0"/>
              <a:t>temperature</a:t>
            </a:r>
            <a:endParaRPr lang="fi-FI" sz="2000" dirty="0"/>
          </a:p>
          <a:p>
            <a:r>
              <a:rPr lang="fi-FI" sz="2000" dirty="0" smtClean="0"/>
              <a:t>- </a:t>
            </a:r>
            <a:r>
              <a:rPr lang="fi-FI" sz="2000" dirty="0" err="1" smtClean="0"/>
              <a:t>precipitation</a:t>
            </a:r>
            <a:r>
              <a:rPr lang="fi-FI" sz="2000" dirty="0" smtClean="0"/>
              <a:t> </a:t>
            </a:r>
            <a:r>
              <a:rPr lang="fi-FI" sz="2000" dirty="0" err="1" smtClean="0"/>
              <a:t>events</a:t>
            </a:r>
            <a:endParaRPr lang="fi-FI" sz="2000" dirty="0" smtClean="0"/>
          </a:p>
          <a:p>
            <a:endParaRPr lang="fi-FI" sz="2000" dirty="0"/>
          </a:p>
          <a:p>
            <a:endParaRPr lang="fi-FI" sz="2000" dirty="0" smtClean="0"/>
          </a:p>
          <a:p>
            <a:pPr marL="0" indent="0">
              <a:buNone/>
            </a:pPr>
            <a:r>
              <a:rPr lang="fi-FI" sz="2000" dirty="0" err="1" smtClean="0"/>
              <a:t>Short-wave</a:t>
            </a:r>
            <a:r>
              <a:rPr lang="fi-FI" sz="2000" dirty="0" smtClean="0"/>
              <a:t> / </a:t>
            </a:r>
            <a:r>
              <a:rPr lang="fi-FI" sz="2000" dirty="0" err="1" smtClean="0"/>
              <a:t>thermal</a:t>
            </a:r>
            <a:r>
              <a:rPr lang="fi-FI" sz="2000" dirty="0" smtClean="0"/>
              <a:t> </a:t>
            </a:r>
            <a:r>
              <a:rPr lang="fi-FI" sz="2000" dirty="0" err="1" smtClean="0"/>
              <a:t>radiation</a:t>
            </a:r>
            <a:endParaRPr lang="fi-FI" sz="2000" dirty="0" smtClean="0"/>
          </a:p>
          <a:p>
            <a:pPr marL="0" indent="0">
              <a:buNone/>
            </a:pPr>
            <a:endParaRPr lang="fi-FI" sz="2000" dirty="0"/>
          </a:p>
          <a:p>
            <a:pPr marL="0" indent="0">
              <a:buNone/>
            </a:pPr>
            <a:endParaRPr lang="fi-FI" sz="2000" dirty="0" smtClean="0"/>
          </a:p>
          <a:p>
            <a:pPr marL="0" indent="0">
              <a:buNone/>
            </a:pPr>
            <a:endParaRPr lang="fi-FI" sz="2000" dirty="0"/>
          </a:p>
          <a:p>
            <a:pPr marL="0" indent="0">
              <a:buNone/>
            </a:pPr>
            <a:r>
              <a:rPr lang="fi-FI" sz="2000" dirty="0" err="1" smtClean="0"/>
              <a:t>Moss-air</a:t>
            </a:r>
            <a:r>
              <a:rPr lang="fi-FI" sz="2000" dirty="0" smtClean="0"/>
              <a:t> </a:t>
            </a:r>
            <a:r>
              <a:rPr lang="fi-FI" sz="2000" dirty="0" err="1" smtClean="0"/>
              <a:t>dT</a:t>
            </a:r>
            <a:r>
              <a:rPr lang="fi-FI" sz="2000" dirty="0" smtClean="0"/>
              <a:t> / </a:t>
            </a:r>
            <a:r>
              <a:rPr lang="fi-FI" sz="2000" dirty="0" err="1" smtClean="0"/>
              <a:t>moss</a:t>
            </a:r>
            <a:r>
              <a:rPr lang="fi-FI" sz="2000" dirty="0" smtClean="0"/>
              <a:t> </a:t>
            </a:r>
            <a:r>
              <a:rPr lang="fi-FI" sz="2000" dirty="0" err="1" smtClean="0"/>
              <a:t>top-bottom</a:t>
            </a:r>
            <a:r>
              <a:rPr lang="fi-FI" sz="2000" dirty="0" smtClean="0"/>
              <a:t> </a:t>
            </a:r>
            <a:r>
              <a:rPr lang="fi-FI" sz="2000" dirty="0" err="1" smtClean="0"/>
              <a:t>dT</a:t>
            </a:r>
            <a:endParaRPr lang="fi-FI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-99392"/>
            <a:ext cx="5222999" cy="405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59" y="3951878"/>
            <a:ext cx="4717548" cy="136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59" y="5306853"/>
            <a:ext cx="4740523" cy="140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242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err="1" smtClean="0"/>
              <a:t>Moss-experiments</a:t>
            </a:r>
            <a:r>
              <a:rPr lang="fi-FI" dirty="0" smtClean="0"/>
              <a:t>: </a:t>
            </a:r>
            <a:r>
              <a:rPr lang="fi-FI" dirty="0" err="1" smtClean="0"/>
              <a:t>three</a:t>
            </a:r>
            <a:r>
              <a:rPr lang="fi-FI" dirty="0" smtClean="0"/>
              <a:t> main </a:t>
            </a:r>
            <a:r>
              <a:rPr lang="fi-FI" dirty="0" err="1" smtClean="0"/>
              <a:t>questions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buFont typeface="+mj-lt"/>
              <a:buAutoNum type="arabicParenR"/>
            </a:pPr>
            <a:r>
              <a:rPr lang="fi-FI" sz="3100" dirty="0" err="1" smtClean="0"/>
              <a:t>Moisture</a:t>
            </a:r>
            <a:r>
              <a:rPr lang="fi-FI" sz="3100" dirty="0" smtClean="0"/>
              <a:t> and </a:t>
            </a:r>
            <a:r>
              <a:rPr lang="fi-FI" sz="3100" dirty="0" err="1" smtClean="0"/>
              <a:t>temperature</a:t>
            </a:r>
            <a:r>
              <a:rPr lang="fi-FI" sz="3100" dirty="0" smtClean="0"/>
              <a:t> </a:t>
            </a:r>
            <a:r>
              <a:rPr lang="fi-FI" sz="3100" dirty="0" err="1" smtClean="0"/>
              <a:t>-responses</a:t>
            </a:r>
            <a:r>
              <a:rPr lang="fi-FI" sz="3100" dirty="0" smtClean="0"/>
              <a:t> of </a:t>
            </a:r>
            <a:r>
              <a:rPr lang="fi-FI" sz="3100" dirty="0" err="1" smtClean="0"/>
              <a:t>photosynthesis</a:t>
            </a:r>
            <a:r>
              <a:rPr lang="fi-FI" sz="3100" dirty="0" smtClean="0"/>
              <a:t> and </a:t>
            </a:r>
            <a:r>
              <a:rPr lang="fi-FI" sz="3100" dirty="0" err="1" smtClean="0"/>
              <a:t>respiration</a:t>
            </a:r>
            <a:endParaRPr lang="fi-FI" sz="3100" dirty="0" smtClean="0"/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fi-FI" sz="2000" dirty="0" err="1" smtClean="0"/>
              <a:t>Canopy</a:t>
            </a:r>
            <a:r>
              <a:rPr lang="fi-FI" sz="2000" dirty="0" smtClean="0"/>
              <a:t> / </a:t>
            </a:r>
            <a:r>
              <a:rPr lang="fi-FI" sz="2000" dirty="0" err="1" smtClean="0"/>
              <a:t>community</a:t>
            </a:r>
            <a:r>
              <a:rPr lang="fi-FI" sz="2000" dirty="0" smtClean="0"/>
              <a:t> </a:t>
            </a:r>
            <a:r>
              <a:rPr lang="fi-FI" sz="2000" dirty="0" err="1" smtClean="0"/>
              <a:t>scale</a:t>
            </a:r>
            <a:endParaRPr lang="fi-FI" sz="2000" dirty="0" smtClean="0"/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fi-FI" sz="2000" dirty="0" err="1" smtClean="0"/>
              <a:t>Shoot</a:t>
            </a:r>
            <a:r>
              <a:rPr lang="fi-FI" sz="2000" dirty="0" smtClean="0"/>
              <a:t> / </a:t>
            </a:r>
            <a:r>
              <a:rPr lang="fi-FI" sz="2000" dirty="0" err="1" smtClean="0"/>
              <a:t>canopy</a:t>
            </a:r>
            <a:r>
              <a:rPr lang="fi-FI" sz="2000" dirty="0" smtClean="0"/>
              <a:t> </a:t>
            </a:r>
            <a:r>
              <a:rPr lang="fi-FI" sz="2000" dirty="0" err="1" smtClean="0"/>
              <a:t>layer</a:t>
            </a:r>
            <a:r>
              <a:rPr lang="fi-FI" sz="2000" dirty="0" smtClean="0"/>
              <a:t> </a:t>
            </a:r>
            <a:r>
              <a:rPr lang="fi-FI" sz="2000" dirty="0" err="1" smtClean="0"/>
              <a:t>scale</a:t>
            </a:r>
            <a:endParaRPr lang="fi-FI" sz="2000" dirty="0" smtClean="0"/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fi-FI" sz="2000" dirty="0" smtClean="0">
                <a:solidFill>
                  <a:srgbClr val="FF0000"/>
                </a:solidFill>
              </a:rPr>
              <a:t>Q1: How </a:t>
            </a:r>
            <a:r>
              <a:rPr lang="fi-FI" sz="2000" dirty="0" err="1" smtClean="0">
                <a:solidFill>
                  <a:srgbClr val="FF0000"/>
                </a:solidFill>
              </a:rPr>
              <a:t>air-cloroplast</a:t>
            </a:r>
            <a:r>
              <a:rPr lang="fi-FI" sz="2000" dirty="0" smtClean="0">
                <a:solidFill>
                  <a:srgbClr val="FF0000"/>
                </a:solidFill>
              </a:rPr>
              <a:t> CO2 </a:t>
            </a:r>
            <a:r>
              <a:rPr lang="fi-FI" sz="2000" dirty="0" err="1" smtClean="0">
                <a:solidFill>
                  <a:srgbClr val="FF0000"/>
                </a:solidFill>
              </a:rPr>
              <a:t>conductance</a:t>
            </a:r>
            <a:r>
              <a:rPr lang="fi-FI" sz="2000" dirty="0" smtClean="0">
                <a:solidFill>
                  <a:srgbClr val="FF0000"/>
                </a:solidFill>
              </a:rPr>
              <a:t> </a:t>
            </a:r>
            <a:r>
              <a:rPr lang="fi-FI" sz="2000" dirty="0" err="1" smtClean="0">
                <a:solidFill>
                  <a:srgbClr val="FF0000"/>
                </a:solidFill>
              </a:rPr>
              <a:t>should</a:t>
            </a:r>
            <a:r>
              <a:rPr lang="fi-FI" sz="2000" dirty="0" smtClean="0">
                <a:solidFill>
                  <a:srgbClr val="FF0000"/>
                </a:solidFill>
              </a:rPr>
              <a:t> </a:t>
            </a:r>
            <a:r>
              <a:rPr lang="fi-FI" sz="2000" dirty="0" err="1" smtClean="0">
                <a:solidFill>
                  <a:srgbClr val="FF0000"/>
                </a:solidFill>
              </a:rPr>
              <a:t>be</a:t>
            </a:r>
            <a:r>
              <a:rPr lang="fi-FI" sz="2000" dirty="0" smtClean="0">
                <a:solidFill>
                  <a:srgbClr val="FF0000"/>
                </a:solidFill>
              </a:rPr>
              <a:t> </a:t>
            </a:r>
            <a:r>
              <a:rPr lang="fi-FI" sz="2000" dirty="0" err="1" smtClean="0">
                <a:solidFill>
                  <a:srgbClr val="FF0000"/>
                </a:solidFill>
              </a:rPr>
              <a:t>described</a:t>
            </a:r>
            <a:r>
              <a:rPr lang="fi-FI" sz="2000" dirty="0">
                <a:solidFill>
                  <a:srgbClr val="FF0000"/>
                </a:solidFill>
              </a:rPr>
              <a:t> </a:t>
            </a:r>
            <a:r>
              <a:rPr lang="fi-FI" sz="2000" dirty="0" smtClean="0">
                <a:solidFill>
                  <a:srgbClr val="FF0000"/>
                </a:solidFill>
              </a:rPr>
              <a:t>in </a:t>
            </a:r>
            <a:r>
              <a:rPr lang="fi-FI" sz="2000" dirty="0" err="1" smtClean="0">
                <a:solidFill>
                  <a:srgbClr val="FF0000"/>
                </a:solidFill>
              </a:rPr>
              <a:t>models</a:t>
            </a:r>
            <a:r>
              <a:rPr lang="fi-FI" sz="2000" dirty="0" smtClean="0">
                <a:solidFill>
                  <a:srgbClr val="FF0000"/>
                </a:solidFill>
              </a:rPr>
              <a:t>?</a:t>
            </a: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fi-FI" sz="2000" dirty="0" smtClean="0">
                <a:solidFill>
                  <a:srgbClr val="FF0000"/>
                </a:solidFill>
              </a:rPr>
              <a:t>Q2: </a:t>
            </a:r>
            <a:r>
              <a:rPr lang="fi-FI" sz="2000" dirty="0" err="1" smtClean="0">
                <a:solidFill>
                  <a:srgbClr val="FF0000"/>
                </a:solidFill>
              </a:rPr>
              <a:t>Quantify</a:t>
            </a:r>
            <a:r>
              <a:rPr lang="fi-FI" sz="2000" dirty="0" smtClean="0">
                <a:solidFill>
                  <a:srgbClr val="FF0000"/>
                </a:solidFill>
              </a:rPr>
              <a:t> </a:t>
            </a:r>
            <a:r>
              <a:rPr lang="fi-FI" sz="2000" dirty="0" err="1" smtClean="0">
                <a:solidFill>
                  <a:srgbClr val="FF0000"/>
                </a:solidFill>
              </a:rPr>
              <a:t>temperature</a:t>
            </a:r>
            <a:r>
              <a:rPr lang="fi-FI" sz="2000" dirty="0" smtClean="0">
                <a:solidFill>
                  <a:srgbClr val="FF0000"/>
                </a:solidFill>
              </a:rPr>
              <a:t> –</a:t>
            </a:r>
            <a:r>
              <a:rPr lang="fi-FI" sz="2000" dirty="0" err="1" smtClean="0">
                <a:solidFill>
                  <a:srgbClr val="FF0000"/>
                </a:solidFill>
              </a:rPr>
              <a:t>responses</a:t>
            </a:r>
            <a:r>
              <a:rPr lang="fi-FI" sz="2000" dirty="0" smtClean="0">
                <a:solidFill>
                  <a:srgbClr val="FF0000"/>
                </a:solidFill>
              </a:rPr>
              <a:t> of </a:t>
            </a:r>
            <a:r>
              <a:rPr lang="fi-FI" sz="2000" dirty="0" err="1" smtClean="0">
                <a:solidFill>
                  <a:srgbClr val="FF0000"/>
                </a:solidFill>
              </a:rPr>
              <a:t>photosynthesis</a:t>
            </a:r>
            <a:r>
              <a:rPr lang="fi-FI" sz="2000" dirty="0" smtClean="0">
                <a:solidFill>
                  <a:srgbClr val="FF0000"/>
                </a:solidFill>
              </a:rPr>
              <a:t> at </a:t>
            </a:r>
            <a:r>
              <a:rPr lang="fi-FI" sz="2000" dirty="0" err="1" smtClean="0">
                <a:solidFill>
                  <a:srgbClr val="FF0000"/>
                </a:solidFill>
              </a:rPr>
              <a:t>optimum</a:t>
            </a:r>
            <a:r>
              <a:rPr lang="fi-FI" sz="2000" dirty="0" smtClean="0">
                <a:solidFill>
                  <a:srgbClr val="FF0000"/>
                </a:solidFill>
              </a:rPr>
              <a:t> </a:t>
            </a:r>
            <a:r>
              <a:rPr lang="fi-FI" sz="2000" dirty="0" err="1" smtClean="0">
                <a:solidFill>
                  <a:srgbClr val="FF0000"/>
                </a:solidFill>
              </a:rPr>
              <a:t>moisture</a:t>
            </a:r>
            <a:r>
              <a:rPr lang="fi-FI" sz="2000" dirty="0" smtClean="0">
                <a:solidFill>
                  <a:srgbClr val="FF0000"/>
                </a:solidFill>
              </a:rPr>
              <a:t> </a:t>
            </a:r>
            <a:r>
              <a:rPr lang="fi-FI" sz="2000" dirty="0" err="1" smtClean="0">
                <a:solidFill>
                  <a:srgbClr val="FF0000"/>
                </a:solidFill>
              </a:rPr>
              <a:t>content</a:t>
            </a:r>
            <a:endParaRPr lang="fi-FI" sz="2000" dirty="0" smtClean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arenR"/>
            </a:pPr>
            <a:endParaRPr lang="fi-FI" sz="3100" dirty="0"/>
          </a:p>
          <a:p>
            <a:pPr marL="457200" indent="-457200">
              <a:buFont typeface="+mj-lt"/>
              <a:buAutoNum type="arabicParenR"/>
            </a:pPr>
            <a:r>
              <a:rPr lang="fi-FI" sz="3100" dirty="0" err="1" smtClean="0"/>
              <a:t>Recovery</a:t>
            </a:r>
            <a:r>
              <a:rPr lang="fi-FI" sz="3100" dirty="0" smtClean="0"/>
              <a:t> </a:t>
            </a:r>
            <a:r>
              <a:rPr lang="fi-FI" sz="3100" dirty="0" err="1" smtClean="0"/>
              <a:t>from</a:t>
            </a:r>
            <a:r>
              <a:rPr lang="fi-FI" sz="3100" dirty="0" smtClean="0"/>
              <a:t> </a:t>
            </a:r>
            <a:r>
              <a:rPr lang="fi-FI" sz="3100" dirty="0" err="1" smtClean="0"/>
              <a:t>drought-dormancy</a:t>
            </a:r>
            <a:endParaRPr lang="fi-FI" sz="3100" dirty="0" smtClean="0"/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fi-FI" sz="2000" dirty="0" err="1" smtClean="0"/>
              <a:t>Rate</a:t>
            </a:r>
            <a:r>
              <a:rPr lang="fi-FI" sz="2000" dirty="0" smtClean="0"/>
              <a:t> of </a:t>
            </a:r>
            <a:r>
              <a:rPr lang="fi-FI" sz="2000" dirty="0" err="1" smtClean="0"/>
              <a:t>recovery</a:t>
            </a:r>
            <a:r>
              <a:rPr lang="fi-FI" sz="2000" dirty="0" smtClean="0"/>
              <a:t>: </a:t>
            </a:r>
            <a:r>
              <a:rPr lang="fi-FI" sz="2000" dirty="0" err="1" smtClean="0"/>
              <a:t>how</a:t>
            </a:r>
            <a:r>
              <a:rPr lang="fi-FI" sz="2000" dirty="0"/>
              <a:t> </a:t>
            </a:r>
            <a:r>
              <a:rPr lang="fi-FI" sz="2000" dirty="0" err="1" smtClean="0"/>
              <a:t>rapidly</a:t>
            </a:r>
            <a:r>
              <a:rPr lang="fi-FI" sz="2000" dirty="0" smtClean="0"/>
              <a:t> </a:t>
            </a:r>
            <a:r>
              <a:rPr lang="fi-FI" sz="2000" dirty="0" err="1" smtClean="0"/>
              <a:t>photosynthetic</a:t>
            </a:r>
            <a:r>
              <a:rPr lang="fi-FI" sz="2000" dirty="0" smtClean="0"/>
              <a:t> </a:t>
            </a:r>
            <a:r>
              <a:rPr lang="fi-FI" sz="2000" dirty="0" err="1" smtClean="0"/>
              <a:t>capacity</a:t>
            </a:r>
            <a:r>
              <a:rPr lang="fi-FI" sz="2000" dirty="0" smtClean="0"/>
              <a:t> </a:t>
            </a:r>
            <a:r>
              <a:rPr lang="fi-FI" sz="2000" dirty="0" err="1" smtClean="0"/>
              <a:t>recovers</a:t>
            </a:r>
            <a:endParaRPr lang="fi-FI" sz="2000" dirty="0" smtClean="0"/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fi-FI" sz="2000" dirty="0" err="1" smtClean="0"/>
              <a:t>Recovery-associated</a:t>
            </a:r>
            <a:r>
              <a:rPr lang="fi-FI" sz="2000" dirty="0" smtClean="0"/>
              <a:t> </a:t>
            </a:r>
            <a:r>
              <a:rPr lang="fi-FI" sz="2000" dirty="0" err="1" smtClean="0"/>
              <a:t>respiration</a:t>
            </a:r>
            <a:r>
              <a:rPr lang="fi-FI" sz="2000" dirty="0" smtClean="0"/>
              <a:t> </a:t>
            </a:r>
            <a:r>
              <a:rPr lang="fi-FI" sz="2000" dirty="0" err="1" smtClean="0"/>
              <a:t>peak</a:t>
            </a:r>
            <a:endParaRPr lang="fi-FI" sz="2000" dirty="0" smtClean="0"/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fi-FI" sz="2000" dirty="0" err="1" smtClean="0"/>
              <a:t>Re-wetting</a:t>
            </a:r>
            <a:r>
              <a:rPr lang="fi-FI" sz="2000" dirty="0" smtClean="0"/>
              <a:t>: </a:t>
            </a:r>
            <a:r>
              <a:rPr lang="fi-FI" sz="2000" dirty="0" err="1" smtClean="0"/>
              <a:t>swelling</a:t>
            </a:r>
            <a:r>
              <a:rPr lang="fi-FI" sz="2000" dirty="0" smtClean="0"/>
              <a:t> and </a:t>
            </a:r>
            <a:r>
              <a:rPr lang="fi-FI" sz="2000" dirty="0" err="1" smtClean="0"/>
              <a:t>opening</a:t>
            </a:r>
            <a:r>
              <a:rPr lang="fi-FI" sz="2000" dirty="0" smtClean="0"/>
              <a:t> of </a:t>
            </a:r>
            <a:r>
              <a:rPr lang="fi-FI" sz="2000" dirty="0" err="1" smtClean="0"/>
              <a:t>leaves</a:t>
            </a:r>
            <a:endParaRPr lang="fi-FI" sz="2000" dirty="0" smtClean="0"/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fi-FI" sz="2000" dirty="0" smtClean="0">
                <a:solidFill>
                  <a:srgbClr val="FF0000"/>
                </a:solidFill>
              </a:rPr>
              <a:t>Q3: How </a:t>
            </a:r>
            <a:r>
              <a:rPr lang="fi-FI" sz="2000" dirty="0" err="1" smtClean="0">
                <a:solidFill>
                  <a:srgbClr val="FF0000"/>
                </a:solidFill>
              </a:rPr>
              <a:t>hysteresis</a:t>
            </a:r>
            <a:r>
              <a:rPr lang="fi-FI" sz="2000" dirty="0" smtClean="0">
                <a:solidFill>
                  <a:srgbClr val="FF0000"/>
                </a:solidFill>
              </a:rPr>
              <a:t> and </a:t>
            </a:r>
            <a:r>
              <a:rPr lang="fi-FI" sz="2000" dirty="0" err="1" smtClean="0">
                <a:solidFill>
                  <a:srgbClr val="FF0000"/>
                </a:solidFill>
              </a:rPr>
              <a:t>additional</a:t>
            </a:r>
            <a:r>
              <a:rPr lang="fi-FI" sz="2000" dirty="0" smtClean="0">
                <a:solidFill>
                  <a:srgbClr val="FF0000"/>
                </a:solidFill>
              </a:rPr>
              <a:t> </a:t>
            </a:r>
            <a:r>
              <a:rPr lang="fi-FI" sz="2000" dirty="0" err="1" smtClean="0">
                <a:solidFill>
                  <a:srgbClr val="FF0000"/>
                </a:solidFill>
              </a:rPr>
              <a:t>metabolic</a:t>
            </a:r>
            <a:r>
              <a:rPr lang="fi-FI" sz="2000" dirty="0" smtClean="0">
                <a:solidFill>
                  <a:srgbClr val="FF0000"/>
                </a:solidFill>
              </a:rPr>
              <a:t> </a:t>
            </a:r>
            <a:r>
              <a:rPr lang="fi-FI" sz="2000" dirty="0" err="1" smtClean="0">
                <a:solidFill>
                  <a:srgbClr val="FF0000"/>
                </a:solidFill>
              </a:rPr>
              <a:t>costs</a:t>
            </a:r>
            <a:r>
              <a:rPr lang="fi-FI" sz="2000" dirty="0" smtClean="0">
                <a:solidFill>
                  <a:srgbClr val="FF0000"/>
                </a:solidFill>
              </a:rPr>
              <a:t> </a:t>
            </a:r>
            <a:r>
              <a:rPr lang="fi-FI" sz="2000" dirty="0" err="1" smtClean="0">
                <a:solidFill>
                  <a:srgbClr val="FF0000"/>
                </a:solidFill>
              </a:rPr>
              <a:t>related</a:t>
            </a:r>
            <a:r>
              <a:rPr lang="fi-FI" sz="2000" dirty="0" smtClean="0">
                <a:solidFill>
                  <a:srgbClr val="FF0000"/>
                </a:solidFill>
              </a:rPr>
              <a:t> to </a:t>
            </a:r>
            <a:r>
              <a:rPr lang="fi-FI" sz="2000" dirty="0" err="1" smtClean="0">
                <a:solidFill>
                  <a:srgbClr val="FF0000"/>
                </a:solidFill>
              </a:rPr>
              <a:t>re-wetting</a:t>
            </a:r>
            <a:r>
              <a:rPr lang="fi-FI" sz="2000" dirty="0" smtClean="0">
                <a:solidFill>
                  <a:srgbClr val="FF0000"/>
                </a:solidFill>
              </a:rPr>
              <a:t> </a:t>
            </a:r>
            <a:r>
              <a:rPr lang="fi-FI" sz="2000" dirty="0" err="1" smtClean="0">
                <a:solidFill>
                  <a:srgbClr val="FF0000"/>
                </a:solidFill>
              </a:rPr>
              <a:t>should</a:t>
            </a:r>
            <a:r>
              <a:rPr lang="fi-FI" sz="2000" dirty="0" smtClean="0">
                <a:solidFill>
                  <a:srgbClr val="FF0000"/>
                </a:solidFill>
              </a:rPr>
              <a:t> </a:t>
            </a:r>
            <a:r>
              <a:rPr lang="fi-FI" sz="2000" dirty="0" err="1" smtClean="0">
                <a:solidFill>
                  <a:srgbClr val="FF0000"/>
                </a:solidFill>
              </a:rPr>
              <a:t>be</a:t>
            </a:r>
            <a:r>
              <a:rPr lang="fi-FI" sz="2000" dirty="0" smtClean="0">
                <a:solidFill>
                  <a:srgbClr val="FF0000"/>
                </a:solidFill>
              </a:rPr>
              <a:t> </a:t>
            </a:r>
            <a:r>
              <a:rPr lang="fi-FI" sz="2000" dirty="0" err="1" smtClean="0">
                <a:solidFill>
                  <a:srgbClr val="FF0000"/>
                </a:solidFill>
              </a:rPr>
              <a:t>modeled</a:t>
            </a:r>
            <a:r>
              <a:rPr lang="fi-FI" sz="2000" dirty="0" smtClean="0">
                <a:solidFill>
                  <a:srgbClr val="FF0000"/>
                </a:solidFill>
              </a:rPr>
              <a:t>?</a:t>
            </a:r>
            <a:endParaRPr lang="fi-FI" sz="2000" dirty="0">
              <a:solidFill>
                <a:srgbClr val="FF0000"/>
              </a:solidFill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fi-FI" sz="2400" dirty="0"/>
          </a:p>
          <a:p>
            <a:pPr marL="457200" indent="-457200">
              <a:buFont typeface="+mj-lt"/>
              <a:buAutoNum type="arabicParenR"/>
            </a:pPr>
            <a:r>
              <a:rPr lang="fi-FI" sz="3100" dirty="0" err="1" smtClean="0"/>
              <a:t>Vertical</a:t>
            </a:r>
            <a:r>
              <a:rPr lang="fi-FI" sz="3100" dirty="0" smtClean="0"/>
              <a:t> </a:t>
            </a:r>
            <a:r>
              <a:rPr lang="fi-FI" sz="3100" dirty="0" err="1" smtClean="0"/>
              <a:t>light</a:t>
            </a:r>
            <a:r>
              <a:rPr lang="fi-FI" sz="3100" dirty="0" smtClean="0"/>
              <a:t>, </a:t>
            </a:r>
            <a:r>
              <a:rPr lang="fi-FI" sz="3100" dirty="0" err="1" smtClean="0"/>
              <a:t>temperature</a:t>
            </a:r>
            <a:r>
              <a:rPr lang="fi-FI" sz="3100" dirty="0" smtClean="0"/>
              <a:t> and </a:t>
            </a:r>
            <a:r>
              <a:rPr lang="fi-FI" sz="3100" dirty="0" err="1" smtClean="0"/>
              <a:t>moisture</a:t>
            </a:r>
            <a:r>
              <a:rPr lang="fi-FI" sz="3100" dirty="0" smtClean="0"/>
              <a:t> </a:t>
            </a:r>
            <a:r>
              <a:rPr lang="fi-FI" sz="3100" dirty="0" err="1" smtClean="0"/>
              <a:t>gradients</a:t>
            </a:r>
            <a:r>
              <a:rPr lang="fi-FI" sz="3100" dirty="0" smtClean="0"/>
              <a:t> in </a:t>
            </a:r>
            <a:r>
              <a:rPr lang="fi-FI" sz="3100" dirty="0" err="1" smtClean="0"/>
              <a:t>moss</a:t>
            </a:r>
            <a:r>
              <a:rPr lang="fi-FI" sz="3100" dirty="0" smtClean="0"/>
              <a:t> </a:t>
            </a:r>
            <a:r>
              <a:rPr lang="fi-FI" sz="3100" dirty="0" err="1" smtClean="0"/>
              <a:t>canopies</a:t>
            </a:r>
            <a:r>
              <a:rPr lang="fi-FI" sz="3100" dirty="0" smtClean="0"/>
              <a:t>: </a:t>
            </a:r>
            <a:r>
              <a:rPr lang="fi-FI" sz="3100" dirty="0" err="1" smtClean="0"/>
              <a:t>profiles</a:t>
            </a:r>
            <a:r>
              <a:rPr lang="fi-FI" sz="3100" dirty="0" smtClean="0"/>
              <a:t> of CO2 </a:t>
            </a:r>
            <a:r>
              <a:rPr lang="fi-FI" sz="3100" dirty="0" err="1" smtClean="0"/>
              <a:t>uptake</a:t>
            </a:r>
            <a:r>
              <a:rPr lang="fi-FI" sz="3100" dirty="0" smtClean="0"/>
              <a:t> and </a:t>
            </a:r>
            <a:r>
              <a:rPr lang="fi-FI" sz="3100" dirty="0" err="1" smtClean="0"/>
              <a:t>evaporation</a:t>
            </a:r>
            <a:endParaRPr lang="fi-FI" sz="3100" dirty="0" smtClean="0"/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fi-FI" sz="2000" dirty="0" smtClean="0"/>
              <a:t>To </a:t>
            </a:r>
            <a:r>
              <a:rPr lang="fi-FI" sz="2000" dirty="0" err="1" smtClean="0"/>
              <a:t>validate</a:t>
            </a:r>
            <a:r>
              <a:rPr lang="fi-FI" sz="2000" dirty="0" smtClean="0"/>
              <a:t> </a:t>
            </a:r>
            <a:r>
              <a:rPr lang="fi-FI" sz="2000" dirty="0" err="1" smtClean="0"/>
              <a:t>multi-layer</a:t>
            </a:r>
            <a:r>
              <a:rPr lang="fi-FI" sz="2000" dirty="0" smtClean="0"/>
              <a:t> </a:t>
            </a:r>
            <a:r>
              <a:rPr lang="fi-FI" sz="2000" dirty="0" err="1" smtClean="0"/>
              <a:t>moss</a:t>
            </a:r>
            <a:r>
              <a:rPr lang="fi-FI" sz="2000" dirty="0" smtClean="0"/>
              <a:t> </a:t>
            </a:r>
            <a:r>
              <a:rPr lang="fi-FI" sz="2000" dirty="0" err="1" smtClean="0"/>
              <a:t>model</a:t>
            </a:r>
            <a:endParaRPr lang="fi-FI" sz="2000" dirty="0" smtClean="0"/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fi-FI" sz="2000" dirty="0" smtClean="0">
                <a:solidFill>
                  <a:srgbClr val="FF0000"/>
                </a:solidFill>
              </a:rPr>
              <a:t>Q3: How </a:t>
            </a:r>
            <a:r>
              <a:rPr lang="fi-FI" sz="2000" dirty="0" err="1" smtClean="0">
                <a:solidFill>
                  <a:srgbClr val="FF0000"/>
                </a:solidFill>
              </a:rPr>
              <a:t>canopy-scale</a:t>
            </a:r>
            <a:r>
              <a:rPr lang="fi-FI" sz="2000" dirty="0" smtClean="0">
                <a:solidFill>
                  <a:srgbClr val="FF0000"/>
                </a:solidFill>
              </a:rPr>
              <a:t> </a:t>
            </a:r>
            <a:r>
              <a:rPr lang="fi-FI" sz="2000" dirty="0" err="1" smtClean="0">
                <a:solidFill>
                  <a:srgbClr val="FF0000"/>
                </a:solidFill>
              </a:rPr>
              <a:t>fluxes</a:t>
            </a:r>
            <a:r>
              <a:rPr lang="fi-FI" sz="2000" dirty="0" smtClean="0">
                <a:solidFill>
                  <a:srgbClr val="FF0000"/>
                </a:solidFill>
              </a:rPr>
              <a:t> </a:t>
            </a:r>
            <a:r>
              <a:rPr lang="fi-FI" sz="2000" dirty="0" err="1" smtClean="0">
                <a:solidFill>
                  <a:srgbClr val="FF0000"/>
                </a:solidFill>
              </a:rPr>
              <a:t>form</a:t>
            </a:r>
            <a:r>
              <a:rPr lang="fi-FI" sz="2000" dirty="0" smtClean="0">
                <a:solidFill>
                  <a:srgbClr val="FF0000"/>
                </a:solidFill>
              </a:rPr>
              <a:t> and </a:t>
            </a:r>
            <a:r>
              <a:rPr lang="fi-FI" sz="2000" dirty="0" err="1" smtClean="0">
                <a:solidFill>
                  <a:srgbClr val="FF0000"/>
                </a:solidFill>
              </a:rPr>
              <a:t>how</a:t>
            </a:r>
            <a:r>
              <a:rPr lang="fi-FI" sz="2000" dirty="0" smtClean="0">
                <a:solidFill>
                  <a:srgbClr val="FF0000"/>
                </a:solidFill>
              </a:rPr>
              <a:t> </a:t>
            </a:r>
            <a:r>
              <a:rPr lang="fi-FI" sz="2000" dirty="0" err="1" smtClean="0">
                <a:solidFill>
                  <a:srgbClr val="FF0000"/>
                </a:solidFill>
              </a:rPr>
              <a:t>this</a:t>
            </a:r>
            <a:r>
              <a:rPr lang="fi-FI" sz="2000" dirty="0" smtClean="0">
                <a:solidFill>
                  <a:srgbClr val="FF0000"/>
                </a:solidFill>
              </a:rPr>
              <a:t> is </a:t>
            </a:r>
            <a:r>
              <a:rPr lang="fi-FI" sz="2000" dirty="0" err="1" smtClean="0">
                <a:solidFill>
                  <a:srgbClr val="FF0000"/>
                </a:solidFill>
              </a:rPr>
              <a:t>related</a:t>
            </a:r>
            <a:r>
              <a:rPr lang="fi-FI" sz="2000" dirty="0" smtClean="0">
                <a:solidFill>
                  <a:srgbClr val="FF0000"/>
                </a:solidFill>
              </a:rPr>
              <a:t> </a:t>
            </a:r>
            <a:r>
              <a:rPr lang="fi-FI" sz="2000" dirty="0" err="1" smtClean="0">
                <a:solidFill>
                  <a:srgbClr val="FF0000"/>
                </a:solidFill>
              </a:rPr>
              <a:t>moss</a:t>
            </a:r>
            <a:r>
              <a:rPr lang="fi-FI" sz="2000" dirty="0" smtClean="0">
                <a:solidFill>
                  <a:srgbClr val="FF0000"/>
                </a:solidFill>
              </a:rPr>
              <a:t> </a:t>
            </a:r>
            <a:r>
              <a:rPr lang="fi-FI" sz="2000" dirty="0" err="1" smtClean="0">
                <a:solidFill>
                  <a:srgbClr val="FF0000"/>
                </a:solidFill>
              </a:rPr>
              <a:t>traits</a:t>
            </a:r>
            <a:r>
              <a:rPr lang="fi-FI" sz="2000" dirty="0" smtClean="0">
                <a:solidFill>
                  <a:srgbClr val="FF0000"/>
                </a:solidFill>
              </a:rPr>
              <a:t>?</a:t>
            </a:r>
            <a:endParaRPr lang="fi-FI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1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CO2-exchange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sz="2000" dirty="0" err="1"/>
              <a:t>Mechanistic</a:t>
            </a:r>
            <a:r>
              <a:rPr lang="fi-FI" sz="2000" dirty="0"/>
              <a:t> </a:t>
            </a:r>
            <a:r>
              <a:rPr lang="fi-FI" sz="2000" dirty="0" err="1"/>
              <a:t>C-balance</a:t>
            </a:r>
            <a:r>
              <a:rPr lang="fi-FI" sz="2000" dirty="0"/>
              <a:t> </a:t>
            </a:r>
            <a:r>
              <a:rPr lang="fi-FI" sz="2000" dirty="0" err="1"/>
              <a:t>model</a:t>
            </a:r>
            <a:r>
              <a:rPr lang="fi-FI" sz="2000" dirty="0"/>
              <a:t> with </a:t>
            </a:r>
            <a:r>
              <a:rPr lang="fi-FI" sz="2000" dirty="0" err="1"/>
              <a:t>different</a:t>
            </a:r>
            <a:r>
              <a:rPr lang="fi-FI" sz="2000" dirty="0"/>
              <a:t> </a:t>
            </a:r>
            <a:r>
              <a:rPr lang="fi-FI" sz="2000" dirty="0" err="1"/>
              <a:t>parameters</a:t>
            </a:r>
            <a:r>
              <a:rPr lang="fi-FI" sz="2000" dirty="0"/>
              <a:t> </a:t>
            </a:r>
            <a:r>
              <a:rPr lang="fi-FI" sz="2000" dirty="0" err="1"/>
              <a:t>should</a:t>
            </a:r>
            <a:r>
              <a:rPr lang="fi-FI" sz="2000" dirty="0"/>
              <a:t> </a:t>
            </a:r>
            <a:r>
              <a:rPr lang="fi-FI" sz="2000" dirty="0" err="1"/>
              <a:t>work</a:t>
            </a:r>
            <a:r>
              <a:rPr lang="fi-FI" sz="2000" dirty="0"/>
              <a:t> for </a:t>
            </a:r>
            <a:r>
              <a:rPr lang="fi-FI" sz="2000" dirty="0" err="1"/>
              <a:t>both</a:t>
            </a:r>
            <a:r>
              <a:rPr lang="fi-FI" sz="2000" dirty="0"/>
              <a:t> </a:t>
            </a:r>
            <a:r>
              <a:rPr lang="fi-FI" sz="2000" dirty="0" err="1"/>
              <a:t>types</a:t>
            </a:r>
            <a:r>
              <a:rPr lang="fi-FI" sz="2000" dirty="0"/>
              <a:t> </a:t>
            </a:r>
            <a:r>
              <a:rPr lang="fi-FI" sz="2000" dirty="0">
                <a:sym typeface="Wingdings" panose="05000000000000000000" pitchFamily="2" charset="2"/>
              </a:rPr>
              <a:t></a:t>
            </a:r>
            <a:r>
              <a:rPr lang="fi-FI" sz="2000" dirty="0"/>
              <a:t> </a:t>
            </a:r>
            <a:r>
              <a:rPr lang="fi-FI" sz="2000" dirty="0" err="1"/>
              <a:t>Farquhar</a:t>
            </a:r>
            <a:r>
              <a:rPr lang="fi-FI" sz="2000" dirty="0"/>
              <a:t> –</a:t>
            </a:r>
            <a:r>
              <a:rPr lang="fi-FI" sz="2000" dirty="0" err="1"/>
              <a:t>model</a:t>
            </a:r>
            <a:r>
              <a:rPr lang="fi-FI" sz="2000" dirty="0"/>
              <a:t> </a:t>
            </a:r>
            <a:r>
              <a:rPr lang="fi-FI" sz="2000" dirty="0" err="1"/>
              <a:t>tailored</a:t>
            </a:r>
            <a:r>
              <a:rPr lang="fi-FI" sz="2000" dirty="0"/>
              <a:t> for </a:t>
            </a:r>
            <a:r>
              <a:rPr lang="fi-FI" sz="2000" dirty="0" err="1"/>
              <a:t>bryophytes</a:t>
            </a:r>
            <a:r>
              <a:rPr lang="fi-FI" sz="2000" dirty="0"/>
              <a:t> (</a:t>
            </a:r>
            <a:r>
              <a:rPr lang="fi-FI" sz="2000" dirty="0" err="1"/>
              <a:t>Willliams</a:t>
            </a:r>
            <a:r>
              <a:rPr lang="fi-FI" sz="2000" dirty="0"/>
              <a:t> &amp; </a:t>
            </a:r>
            <a:r>
              <a:rPr lang="fi-FI" sz="2000" dirty="0" err="1"/>
              <a:t>Flanagan</a:t>
            </a:r>
            <a:r>
              <a:rPr lang="fi-FI" sz="2000" dirty="0"/>
              <a:t>, 1998; </a:t>
            </a:r>
            <a:r>
              <a:rPr lang="fi-FI" sz="2000" dirty="0" err="1"/>
              <a:t>Porada</a:t>
            </a:r>
            <a:r>
              <a:rPr lang="fi-FI" sz="2000" dirty="0"/>
              <a:t> et al. 2016; etc.</a:t>
            </a:r>
          </a:p>
          <a:p>
            <a:endParaRPr lang="fi-FI" sz="2000" dirty="0"/>
          </a:p>
          <a:p>
            <a:r>
              <a:rPr lang="fi-FI" sz="2000" dirty="0"/>
              <a:t>Key </a:t>
            </a:r>
            <a:r>
              <a:rPr lang="fi-FI" sz="2000" dirty="0" err="1"/>
              <a:t>uncertainties</a:t>
            </a:r>
            <a:r>
              <a:rPr lang="fi-FI" sz="2000" dirty="0"/>
              <a:t>:</a:t>
            </a:r>
          </a:p>
          <a:p>
            <a:pPr lvl="1">
              <a:buFont typeface="+mj-lt"/>
              <a:buAutoNum type="arabicParenR"/>
            </a:pPr>
            <a:r>
              <a:rPr lang="fi-FI" sz="2000" dirty="0"/>
              <a:t>air – </a:t>
            </a:r>
            <a:r>
              <a:rPr lang="fi-FI" sz="2000" dirty="0" err="1"/>
              <a:t>chloroplast</a:t>
            </a:r>
            <a:r>
              <a:rPr lang="fi-FI" sz="2000" dirty="0"/>
              <a:t> CO2 </a:t>
            </a:r>
            <a:r>
              <a:rPr lang="fi-FI" sz="2000" dirty="0" err="1"/>
              <a:t>conductance</a:t>
            </a:r>
            <a:r>
              <a:rPr lang="fi-FI" sz="2000" dirty="0"/>
              <a:t> </a:t>
            </a:r>
            <a:r>
              <a:rPr lang="fi-FI" sz="2000" dirty="0">
                <a:sym typeface="Wingdings" panose="05000000000000000000" pitchFamily="2" charset="2"/>
              </a:rPr>
              <a:t> 13C / 12C </a:t>
            </a:r>
            <a:r>
              <a:rPr lang="fi-FI" sz="2000" dirty="0" err="1">
                <a:sym typeface="Wingdings" panose="05000000000000000000" pitchFamily="2" charset="2"/>
              </a:rPr>
              <a:t>isotope</a:t>
            </a:r>
            <a:r>
              <a:rPr lang="fi-FI" sz="2000" dirty="0">
                <a:sym typeface="Wingdings" panose="05000000000000000000" pitchFamily="2" charset="2"/>
              </a:rPr>
              <a:t> </a:t>
            </a:r>
            <a:r>
              <a:rPr lang="fi-FI" sz="2000" dirty="0" err="1">
                <a:sym typeface="Wingdings" panose="05000000000000000000" pitchFamily="2" charset="2"/>
              </a:rPr>
              <a:t>fluxes</a:t>
            </a:r>
            <a:endParaRPr lang="fi-FI" sz="2000" dirty="0"/>
          </a:p>
          <a:p>
            <a:pPr lvl="1">
              <a:buFont typeface="+mj-lt"/>
              <a:buAutoNum type="arabicParenR"/>
            </a:pPr>
            <a:r>
              <a:rPr lang="fi-FI" sz="2000" dirty="0" err="1"/>
              <a:t>capacity</a:t>
            </a:r>
            <a:r>
              <a:rPr lang="fi-FI" sz="2000" dirty="0"/>
              <a:t> and </a:t>
            </a:r>
            <a:r>
              <a:rPr lang="fi-FI" sz="2000" dirty="0" err="1"/>
              <a:t>rate</a:t>
            </a:r>
            <a:r>
              <a:rPr lang="fi-FI" sz="2000" dirty="0"/>
              <a:t> of </a:t>
            </a:r>
            <a:r>
              <a:rPr lang="fi-FI" sz="2000" dirty="0" err="1"/>
              <a:t>desiccation</a:t>
            </a:r>
            <a:r>
              <a:rPr lang="fi-FI" sz="2000" dirty="0"/>
              <a:t> </a:t>
            </a:r>
            <a:r>
              <a:rPr lang="fi-FI" sz="2000" dirty="0" err="1"/>
              <a:t>recovery</a:t>
            </a:r>
            <a:r>
              <a:rPr lang="fi-FI" sz="2000" dirty="0"/>
              <a:t>: </a:t>
            </a:r>
            <a:r>
              <a:rPr lang="fi-FI" sz="2000" dirty="0" err="1"/>
              <a:t>hysteresis</a:t>
            </a:r>
            <a:r>
              <a:rPr lang="fi-FI" sz="2000" dirty="0"/>
              <a:t> in </a:t>
            </a:r>
            <a:r>
              <a:rPr lang="fi-FI" sz="2000" dirty="0" err="1"/>
              <a:t>Amax</a:t>
            </a:r>
            <a:r>
              <a:rPr lang="fi-FI" sz="2000" dirty="0"/>
              <a:t>, </a:t>
            </a:r>
            <a:r>
              <a:rPr lang="fi-FI" sz="2000" dirty="0" err="1"/>
              <a:t>Rd</a:t>
            </a:r>
            <a:r>
              <a:rPr lang="fi-FI" sz="2000" dirty="0"/>
              <a:t> </a:t>
            </a:r>
            <a:r>
              <a:rPr lang="fi-FI" sz="2000" dirty="0">
                <a:sym typeface="Wingdings" panose="05000000000000000000" pitchFamily="2" charset="2"/>
              </a:rPr>
              <a:t> </a:t>
            </a:r>
            <a:r>
              <a:rPr lang="fi-FI" sz="2000" dirty="0" err="1">
                <a:sym typeface="Wingdings" panose="05000000000000000000" pitchFamily="2" charset="2"/>
              </a:rPr>
              <a:t>chamber</a:t>
            </a:r>
            <a:r>
              <a:rPr lang="fi-FI" sz="2000" dirty="0">
                <a:sym typeface="Wingdings" panose="05000000000000000000" pitchFamily="2" charset="2"/>
              </a:rPr>
              <a:t> </a:t>
            </a:r>
            <a:r>
              <a:rPr lang="fi-FI" sz="2000" dirty="0" err="1">
                <a:sym typeface="Wingdings" panose="05000000000000000000" pitchFamily="2" charset="2"/>
              </a:rPr>
              <a:t>fluxes</a:t>
            </a:r>
            <a:r>
              <a:rPr lang="fi-FI" sz="2000" dirty="0">
                <a:sym typeface="Wingdings" panose="05000000000000000000" pitchFamily="2" charset="2"/>
              </a:rPr>
              <a:t>, </a:t>
            </a:r>
            <a:r>
              <a:rPr lang="fi-FI" sz="2000" dirty="0" err="1">
                <a:sym typeface="Wingdings" panose="05000000000000000000" pitchFamily="2" charset="2"/>
              </a:rPr>
              <a:t>isotopes</a:t>
            </a:r>
            <a:endParaRPr lang="fi-FI" sz="2000" dirty="0">
              <a:sym typeface="Wingdings" panose="05000000000000000000" pitchFamily="2" charset="2"/>
            </a:endParaRPr>
          </a:p>
          <a:p>
            <a:pPr lvl="1">
              <a:buFont typeface="+mj-lt"/>
              <a:buAutoNum type="arabicParenR"/>
            </a:pPr>
            <a:r>
              <a:rPr lang="fi-FI" sz="2000" dirty="0" err="1">
                <a:sym typeface="Wingdings" panose="05000000000000000000" pitchFamily="2" charset="2"/>
              </a:rPr>
              <a:t>Respiration</a:t>
            </a:r>
            <a:r>
              <a:rPr lang="fi-FI" sz="2000" dirty="0">
                <a:sym typeface="Wingdings" panose="05000000000000000000" pitchFamily="2" charset="2"/>
              </a:rPr>
              <a:t> as </a:t>
            </a:r>
            <a:r>
              <a:rPr lang="fi-FI" sz="2000" dirty="0" err="1">
                <a:sym typeface="Wingdings" panose="05000000000000000000" pitchFamily="2" charset="2"/>
              </a:rPr>
              <a:t>function</a:t>
            </a:r>
            <a:r>
              <a:rPr lang="fi-FI" sz="2000" dirty="0">
                <a:sym typeface="Wingdings" panose="05000000000000000000" pitchFamily="2" charset="2"/>
              </a:rPr>
              <a:t> of </a:t>
            </a:r>
            <a:r>
              <a:rPr lang="fi-FI" sz="2000" dirty="0" err="1">
                <a:sym typeface="Wingdings" panose="05000000000000000000" pitchFamily="2" charset="2"/>
              </a:rPr>
              <a:t>photosynthetic</a:t>
            </a:r>
            <a:r>
              <a:rPr lang="fi-FI" sz="2000" dirty="0">
                <a:sym typeface="Wingdings" panose="05000000000000000000" pitchFamily="2" charset="2"/>
              </a:rPr>
              <a:t> </a:t>
            </a:r>
            <a:r>
              <a:rPr lang="fi-FI" sz="2000" dirty="0" err="1">
                <a:sym typeface="Wingdings" panose="05000000000000000000" pitchFamily="2" charset="2"/>
              </a:rPr>
              <a:t>capacity</a:t>
            </a:r>
            <a:r>
              <a:rPr lang="fi-FI" sz="2000" dirty="0">
                <a:sym typeface="Wingdings" panose="05000000000000000000" pitchFamily="2" charset="2"/>
              </a:rPr>
              <a:t> and </a:t>
            </a:r>
            <a:r>
              <a:rPr lang="fi-FI" sz="2000" dirty="0" err="1">
                <a:sym typeface="Wingdings" panose="05000000000000000000" pitchFamily="2" charset="2"/>
              </a:rPr>
              <a:t>env</a:t>
            </a:r>
            <a:r>
              <a:rPr lang="fi-FI" sz="2000" dirty="0">
                <a:sym typeface="Wingdings" panose="05000000000000000000" pitchFamily="2" charset="2"/>
              </a:rPr>
              <a:t>. </a:t>
            </a:r>
            <a:r>
              <a:rPr lang="fi-FI" sz="2000" dirty="0" err="1">
                <a:sym typeface="Wingdings" panose="05000000000000000000" pitchFamily="2" charset="2"/>
              </a:rPr>
              <a:t>conditions</a:t>
            </a:r>
            <a:endParaRPr lang="fi-FI" sz="2000" dirty="0"/>
          </a:p>
          <a:p>
            <a:pPr lvl="1">
              <a:buFont typeface="+mj-lt"/>
              <a:buAutoNum type="arabicParenR"/>
            </a:pPr>
            <a:r>
              <a:rPr lang="fi-FI" sz="2000" dirty="0" err="1"/>
              <a:t>Vertical</a:t>
            </a:r>
            <a:r>
              <a:rPr lang="fi-FI" sz="2000" dirty="0"/>
              <a:t> </a:t>
            </a:r>
            <a:r>
              <a:rPr lang="fi-FI" sz="2000" dirty="0" err="1"/>
              <a:t>variations</a:t>
            </a:r>
            <a:r>
              <a:rPr lang="fi-FI" sz="2000" dirty="0"/>
              <a:t> in </a:t>
            </a:r>
            <a:r>
              <a:rPr lang="fi-FI" sz="2000" dirty="0" err="1"/>
              <a:t>light</a:t>
            </a:r>
            <a:r>
              <a:rPr lang="fi-FI" sz="2000" dirty="0"/>
              <a:t>, </a:t>
            </a:r>
            <a:r>
              <a:rPr lang="fi-FI" sz="2000" dirty="0" err="1"/>
              <a:t>temperature</a:t>
            </a:r>
            <a:r>
              <a:rPr lang="fi-FI" sz="2000" dirty="0"/>
              <a:t> and </a:t>
            </a:r>
            <a:r>
              <a:rPr lang="fi-FI" sz="2000" dirty="0" err="1"/>
              <a:t>moisture</a:t>
            </a:r>
            <a:r>
              <a:rPr lang="fi-FI" sz="2000" dirty="0"/>
              <a:t> in </a:t>
            </a:r>
            <a:r>
              <a:rPr lang="fi-FI" sz="2000" dirty="0" err="1"/>
              <a:t>moss</a:t>
            </a:r>
            <a:r>
              <a:rPr lang="fi-FI" sz="2000" dirty="0"/>
              <a:t> </a:t>
            </a:r>
            <a:r>
              <a:rPr lang="fi-FI" sz="2000" dirty="0" err="1"/>
              <a:t>canopy</a:t>
            </a:r>
            <a:r>
              <a:rPr lang="fi-FI" sz="2000" dirty="0"/>
              <a:t>: </a:t>
            </a:r>
            <a:r>
              <a:rPr lang="fi-FI" sz="2000" dirty="0" err="1"/>
              <a:t>scale</a:t>
            </a:r>
            <a:r>
              <a:rPr lang="fi-FI" sz="2000" dirty="0"/>
              <a:t> </a:t>
            </a:r>
            <a:r>
              <a:rPr lang="fi-FI" sz="2000" dirty="0" err="1"/>
              <a:t>issues</a:t>
            </a:r>
            <a:r>
              <a:rPr lang="fi-FI" sz="2000" dirty="0"/>
              <a:t>; </a:t>
            </a:r>
            <a:r>
              <a:rPr lang="fi-FI" sz="2000" dirty="0" err="1"/>
              <a:t>which</a:t>
            </a:r>
            <a:r>
              <a:rPr lang="fi-FI" sz="2000" dirty="0"/>
              <a:t> </a:t>
            </a:r>
            <a:r>
              <a:rPr lang="fi-FI" sz="2000" dirty="0" err="1"/>
              <a:t>layers</a:t>
            </a:r>
            <a:r>
              <a:rPr lang="fi-FI" sz="2000" dirty="0"/>
              <a:t> </a:t>
            </a:r>
            <a:r>
              <a:rPr lang="fi-FI" sz="2000" dirty="0" err="1"/>
              <a:t>contribute</a:t>
            </a:r>
            <a:r>
              <a:rPr lang="fi-FI" sz="2000" dirty="0"/>
              <a:t> to </a:t>
            </a:r>
            <a:r>
              <a:rPr lang="fi-FI" sz="2000" dirty="0" err="1"/>
              <a:t>Rd</a:t>
            </a:r>
            <a:r>
              <a:rPr lang="fi-FI" sz="2000" dirty="0"/>
              <a:t> and A at </a:t>
            </a:r>
            <a:r>
              <a:rPr lang="fi-FI" sz="2000" dirty="0" err="1"/>
              <a:t>which</a:t>
            </a:r>
            <a:r>
              <a:rPr lang="fi-FI" sz="2000" dirty="0"/>
              <a:t> ’</a:t>
            </a:r>
            <a:r>
              <a:rPr lang="fi-FI" sz="2000" dirty="0" err="1"/>
              <a:t>bulk</a:t>
            </a:r>
            <a:r>
              <a:rPr lang="fi-FI" sz="2000" dirty="0"/>
              <a:t> </a:t>
            </a:r>
            <a:r>
              <a:rPr lang="fi-FI" sz="2000" dirty="0" err="1"/>
              <a:t>water</a:t>
            </a:r>
            <a:r>
              <a:rPr lang="fi-FI" sz="2000" dirty="0"/>
              <a:t> </a:t>
            </a:r>
            <a:r>
              <a:rPr lang="fi-FI" sz="2000" dirty="0" err="1"/>
              <a:t>content</a:t>
            </a:r>
            <a:r>
              <a:rPr lang="fi-FI" sz="2000" dirty="0"/>
              <a:t>’ </a:t>
            </a:r>
            <a:r>
              <a:rPr lang="fi-FI" sz="2000" dirty="0">
                <a:sym typeface="Wingdings" panose="05000000000000000000" pitchFamily="2" charset="2"/>
              </a:rPr>
              <a:t> </a:t>
            </a:r>
            <a:r>
              <a:rPr lang="fi-FI" sz="2000" dirty="0" err="1">
                <a:sym typeface="Wingdings" panose="05000000000000000000" pitchFamily="2" charset="2"/>
              </a:rPr>
              <a:t>RTG-tomography</a:t>
            </a:r>
            <a:r>
              <a:rPr lang="fi-FI" sz="2000" dirty="0">
                <a:sym typeface="Wingdings" panose="05000000000000000000" pitchFamily="2" charset="2"/>
              </a:rPr>
              <a:t> + </a:t>
            </a:r>
            <a:r>
              <a:rPr lang="fi-FI" sz="2000" dirty="0" err="1">
                <a:sym typeface="Wingdings" panose="05000000000000000000" pitchFamily="2" charset="2"/>
              </a:rPr>
              <a:t>thermal</a:t>
            </a:r>
            <a:r>
              <a:rPr lang="fi-FI" sz="2000" dirty="0">
                <a:sym typeface="Wingdings" panose="05000000000000000000" pitchFamily="2" charset="2"/>
              </a:rPr>
              <a:t> </a:t>
            </a:r>
            <a:r>
              <a:rPr lang="fi-FI" sz="2000" dirty="0" err="1">
                <a:sym typeface="Wingdings" panose="05000000000000000000" pitchFamily="2" charset="2"/>
              </a:rPr>
              <a:t>imaging</a:t>
            </a:r>
            <a:endParaRPr lang="fi-FI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6158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2800" dirty="0" smtClean="0"/>
              <a:t>Moss </a:t>
            </a:r>
            <a:r>
              <a:rPr lang="fi-FI" sz="2800" dirty="0" err="1" smtClean="0"/>
              <a:t>photosynthesis</a:t>
            </a:r>
            <a:r>
              <a:rPr lang="fi-FI" sz="2800" dirty="0" smtClean="0"/>
              <a:t> &amp; </a:t>
            </a:r>
            <a:r>
              <a:rPr lang="fi-FI" sz="2800" dirty="0" err="1" smtClean="0"/>
              <a:t>net</a:t>
            </a:r>
            <a:r>
              <a:rPr lang="fi-FI" sz="2800" dirty="0" smtClean="0"/>
              <a:t> C </a:t>
            </a:r>
            <a:r>
              <a:rPr lang="fi-FI" sz="2800" dirty="0" err="1" smtClean="0"/>
              <a:t>balance</a:t>
            </a:r>
            <a:r>
              <a:rPr lang="fi-FI" sz="2800" dirty="0"/>
              <a:t> </a:t>
            </a:r>
            <a:r>
              <a:rPr lang="fi-FI" sz="2800" dirty="0" smtClean="0"/>
              <a:t>at </a:t>
            </a:r>
            <a:r>
              <a:rPr lang="fi-FI" sz="2800" dirty="0" err="1" smtClean="0"/>
              <a:t>community</a:t>
            </a:r>
            <a:r>
              <a:rPr lang="fi-FI" sz="2800" dirty="0" smtClean="0"/>
              <a:t> </a:t>
            </a:r>
            <a:r>
              <a:rPr lang="fi-FI" sz="2800" dirty="0" err="1" smtClean="0"/>
              <a:t>scale</a:t>
            </a:r>
            <a:endParaRPr lang="fi-FI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136059"/>
            <a:ext cx="2115568" cy="32837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76" y="2064051"/>
            <a:ext cx="3003706" cy="3283794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165795"/>
            <a:ext cx="2592287" cy="3254058"/>
          </a:xfrm>
        </p:spPr>
      </p:pic>
      <p:sp>
        <p:nvSpPr>
          <p:cNvPr id="7" name="TextBox 6"/>
          <p:cNvSpPr txBox="1"/>
          <p:nvPr/>
        </p:nvSpPr>
        <p:spPr>
          <a:xfrm>
            <a:off x="745312" y="1588150"/>
            <a:ext cx="3727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An = </a:t>
            </a:r>
            <a:r>
              <a:rPr lang="fi-FI" dirty="0" err="1" smtClean="0"/>
              <a:t>f(light</a:t>
            </a:r>
            <a:r>
              <a:rPr lang="fi-FI" dirty="0" smtClean="0"/>
              <a:t>, T, W, CO2, {</a:t>
            </a:r>
            <a:r>
              <a:rPr lang="fi-FI" dirty="0" err="1" smtClean="0"/>
              <a:t>state</a:t>
            </a:r>
            <a:r>
              <a:rPr lang="fi-FI" dirty="0" smtClean="0"/>
              <a:t>}, {</a:t>
            </a:r>
            <a:r>
              <a:rPr lang="fi-FI" dirty="0" err="1" smtClean="0"/>
              <a:t>traits</a:t>
            </a:r>
            <a:r>
              <a:rPr lang="fi-FI" dirty="0" smtClean="0"/>
              <a:t>})</a:t>
            </a:r>
            <a:endParaRPr lang="fi-FI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36" y="5589240"/>
            <a:ext cx="3888432" cy="95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36096" y="5467613"/>
            <a:ext cx="36391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State of the </a:t>
            </a:r>
            <a:r>
              <a:rPr lang="fi-FI" dirty="0" err="1" smtClean="0"/>
              <a:t>art</a:t>
            </a:r>
            <a:r>
              <a:rPr lang="fi-FI" dirty="0" smtClean="0"/>
              <a:t>:</a:t>
            </a:r>
          </a:p>
          <a:p>
            <a:r>
              <a:rPr lang="fi-FI" dirty="0" err="1" smtClean="0"/>
              <a:t>Community</a:t>
            </a:r>
            <a:r>
              <a:rPr lang="fi-FI" dirty="0" smtClean="0"/>
              <a:t> </a:t>
            </a:r>
            <a:r>
              <a:rPr lang="fi-FI" dirty="0" err="1" smtClean="0"/>
              <a:t>scale</a:t>
            </a:r>
            <a:r>
              <a:rPr lang="fi-FI" dirty="0" smtClean="0"/>
              <a:t>, </a:t>
            </a:r>
            <a:r>
              <a:rPr lang="fi-FI" dirty="0" err="1" smtClean="0"/>
              <a:t>empirical</a:t>
            </a:r>
            <a:r>
              <a:rPr lang="fi-FI" dirty="0" smtClean="0"/>
              <a:t>, </a:t>
            </a:r>
          </a:p>
          <a:p>
            <a:r>
              <a:rPr lang="fi-FI" dirty="0" smtClean="0"/>
              <a:t>no CO2 </a:t>
            </a:r>
            <a:r>
              <a:rPr lang="fi-FI" dirty="0" err="1" smtClean="0"/>
              <a:t>effects</a:t>
            </a:r>
            <a:r>
              <a:rPr lang="fi-FI" dirty="0" smtClean="0"/>
              <a:t>, no </a:t>
            </a:r>
            <a:r>
              <a:rPr lang="fi-FI" dirty="0" err="1" smtClean="0"/>
              <a:t>history</a:t>
            </a:r>
            <a:r>
              <a:rPr lang="fi-FI" dirty="0" smtClean="0"/>
              <a:t>, </a:t>
            </a:r>
            <a:r>
              <a:rPr lang="fi-FI" dirty="0" err="1" smtClean="0"/>
              <a:t>responses</a:t>
            </a:r>
            <a:endParaRPr lang="fi-FI" dirty="0" smtClean="0"/>
          </a:p>
          <a:p>
            <a:r>
              <a:rPr lang="fi-FI" dirty="0" err="1" smtClean="0"/>
              <a:t>uncertain</a:t>
            </a:r>
            <a:endParaRPr lang="fi-FI" dirty="0" smtClean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4393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196" y="2996952"/>
            <a:ext cx="1750588" cy="2717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i-FI" sz="2800" dirty="0" smtClean="0"/>
              <a:t>13C / </a:t>
            </a:r>
            <a:r>
              <a:rPr lang="fi-FI" sz="2800" dirty="0"/>
              <a:t>12 C  </a:t>
            </a:r>
            <a:r>
              <a:rPr lang="fi-FI" sz="2800" dirty="0" err="1"/>
              <a:t>Isotope-fluxes</a:t>
            </a:r>
            <a:r>
              <a:rPr lang="fi-FI" sz="2800" dirty="0"/>
              <a:t> </a:t>
            </a:r>
            <a:r>
              <a:rPr lang="fi-FI" sz="2800" dirty="0" err="1"/>
              <a:t>during</a:t>
            </a:r>
            <a:r>
              <a:rPr lang="fi-FI" sz="2800" dirty="0"/>
              <a:t> </a:t>
            </a:r>
            <a:r>
              <a:rPr lang="fi-FI" sz="2800" dirty="0" err="1"/>
              <a:t>drying-wetting</a:t>
            </a:r>
            <a:r>
              <a:rPr lang="fi-FI" sz="2800" dirty="0"/>
              <a:t> </a:t>
            </a:r>
            <a:r>
              <a:rPr lang="fi-FI" sz="2800" dirty="0" err="1" smtClean="0"/>
              <a:t>cycles</a:t>
            </a:r>
            <a:endParaRPr lang="fi-FI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4546848" cy="464137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fi-FI" sz="1600" dirty="0" smtClean="0"/>
          </a:p>
          <a:p>
            <a:r>
              <a:rPr lang="fi-FI" sz="1600" dirty="0" smtClean="0"/>
              <a:t>At </a:t>
            </a:r>
            <a:r>
              <a:rPr lang="fi-FI" sz="1600" dirty="0" err="1" smtClean="0"/>
              <a:t>dry</a:t>
            </a:r>
            <a:r>
              <a:rPr lang="fi-FI" sz="1600" dirty="0" smtClean="0"/>
              <a:t> </a:t>
            </a:r>
            <a:r>
              <a:rPr lang="fi-FI" sz="1600" dirty="0" err="1" smtClean="0"/>
              <a:t>end</a:t>
            </a:r>
            <a:r>
              <a:rPr lang="fi-FI" sz="1600" dirty="0" smtClean="0"/>
              <a:t>: </a:t>
            </a:r>
            <a:r>
              <a:rPr lang="fi-FI" sz="1600" dirty="0" err="1" smtClean="0"/>
              <a:t>capacity</a:t>
            </a:r>
            <a:r>
              <a:rPr lang="fi-FI" sz="1600" dirty="0" smtClean="0"/>
              <a:t> </a:t>
            </a:r>
            <a:r>
              <a:rPr lang="fi-FI" sz="1600" dirty="0" err="1" smtClean="0"/>
              <a:t>limitations</a:t>
            </a:r>
            <a:r>
              <a:rPr lang="fi-FI" sz="1600" dirty="0" smtClean="0"/>
              <a:t> (</a:t>
            </a:r>
            <a:r>
              <a:rPr lang="fi-FI" sz="1600" dirty="0" err="1" smtClean="0"/>
              <a:t>desication</a:t>
            </a:r>
            <a:r>
              <a:rPr lang="fi-FI" sz="1600" dirty="0" smtClean="0"/>
              <a:t>, </a:t>
            </a:r>
            <a:r>
              <a:rPr lang="fi-FI" sz="1600" dirty="0" err="1" smtClean="0"/>
              <a:t>turgor</a:t>
            </a:r>
            <a:r>
              <a:rPr lang="fi-FI" sz="1600" dirty="0" smtClean="0"/>
              <a:t> </a:t>
            </a:r>
            <a:r>
              <a:rPr lang="fi-FI" sz="1600" dirty="0" err="1" smtClean="0"/>
              <a:t>loss</a:t>
            </a:r>
            <a:r>
              <a:rPr lang="fi-FI" sz="1600" dirty="0" smtClean="0"/>
              <a:t>) </a:t>
            </a:r>
            <a:r>
              <a:rPr lang="fi-FI" sz="1600" dirty="0" smtClean="0">
                <a:sym typeface="Wingdings" panose="05000000000000000000" pitchFamily="2" charset="2"/>
              </a:rPr>
              <a:t> </a:t>
            </a:r>
            <a:r>
              <a:rPr lang="fi-FI" sz="1600" dirty="0" err="1" smtClean="0">
                <a:sym typeface="Wingdings" panose="05000000000000000000" pitchFamily="2" charset="2"/>
              </a:rPr>
              <a:t>high</a:t>
            </a:r>
            <a:r>
              <a:rPr lang="fi-FI" sz="1600" dirty="0" smtClean="0"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ym typeface="Wingdings" panose="05000000000000000000" pitchFamily="2" charset="2"/>
              </a:rPr>
              <a:t>discrimination</a:t>
            </a:r>
            <a:r>
              <a:rPr lang="fi-FI" sz="1600" dirty="0" smtClean="0">
                <a:sym typeface="Wingdings" panose="05000000000000000000" pitchFamily="2" charset="2"/>
              </a:rPr>
              <a:t>  </a:t>
            </a:r>
            <a:r>
              <a:rPr lang="fi-FI" sz="1600" dirty="0" err="1" smtClean="0">
                <a:sym typeface="Wingdings" panose="05000000000000000000" pitchFamily="2" charset="2"/>
              </a:rPr>
              <a:t>high</a:t>
            </a:r>
            <a:r>
              <a:rPr lang="fi-FI" sz="1600" dirty="0" smtClean="0">
                <a:sym typeface="Wingdings" panose="05000000000000000000" pitchFamily="2" charset="2"/>
              </a:rPr>
              <a:t> delta 13C</a:t>
            </a:r>
            <a:endParaRPr lang="fi-FI" sz="1600" dirty="0" smtClean="0"/>
          </a:p>
          <a:p>
            <a:r>
              <a:rPr lang="fi-FI" sz="1600" dirty="0" smtClean="0"/>
              <a:t>At wet </a:t>
            </a:r>
            <a:r>
              <a:rPr lang="fi-FI" sz="1600" dirty="0" err="1" smtClean="0"/>
              <a:t>end</a:t>
            </a:r>
            <a:r>
              <a:rPr lang="fi-FI" sz="1600" dirty="0" smtClean="0"/>
              <a:t>: CO2 </a:t>
            </a:r>
            <a:r>
              <a:rPr lang="fi-FI" sz="1600" dirty="0" err="1" smtClean="0"/>
              <a:t>diffusion</a:t>
            </a:r>
            <a:r>
              <a:rPr lang="fi-FI" sz="1600" dirty="0" smtClean="0"/>
              <a:t> </a:t>
            </a:r>
            <a:r>
              <a:rPr lang="fi-FI" sz="1600" dirty="0" err="1" smtClean="0"/>
              <a:t>limitations</a:t>
            </a:r>
            <a:r>
              <a:rPr lang="fi-FI" sz="1600" dirty="0" smtClean="0"/>
              <a:t> </a:t>
            </a:r>
            <a:r>
              <a:rPr lang="fi-FI" sz="1600" dirty="0" smtClean="0">
                <a:sym typeface="Wingdings" panose="05000000000000000000" pitchFamily="2" charset="2"/>
              </a:rPr>
              <a:t> CO2 </a:t>
            </a:r>
            <a:r>
              <a:rPr lang="fi-FI" sz="1600" dirty="0" err="1" smtClean="0">
                <a:sym typeface="Wingdings" panose="05000000000000000000" pitchFamily="2" charset="2"/>
              </a:rPr>
              <a:t>starvation</a:t>
            </a:r>
            <a:r>
              <a:rPr lang="fi-FI" sz="1600" dirty="0" smtClean="0">
                <a:sym typeface="Wingdings" panose="05000000000000000000" pitchFamily="2" charset="2"/>
              </a:rPr>
              <a:t>  </a:t>
            </a:r>
            <a:r>
              <a:rPr lang="fi-FI" sz="1600" dirty="0" err="1" smtClean="0">
                <a:sym typeface="Wingdings" panose="05000000000000000000" pitchFamily="2" charset="2"/>
              </a:rPr>
              <a:t>low</a:t>
            </a:r>
            <a:r>
              <a:rPr lang="fi-FI" sz="1600" dirty="0" smtClean="0"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ym typeface="Wingdings" panose="05000000000000000000" pitchFamily="2" charset="2"/>
              </a:rPr>
              <a:t>discrimination</a:t>
            </a:r>
            <a:r>
              <a:rPr lang="fi-FI" sz="1600" dirty="0" smtClean="0">
                <a:sym typeface="Wingdings" panose="05000000000000000000" pitchFamily="2" charset="2"/>
              </a:rPr>
              <a:t>  </a:t>
            </a:r>
            <a:r>
              <a:rPr lang="fi-FI" sz="1600" dirty="0" err="1" smtClean="0">
                <a:sym typeface="Wingdings" panose="05000000000000000000" pitchFamily="2" charset="2"/>
              </a:rPr>
              <a:t>low</a:t>
            </a:r>
            <a:r>
              <a:rPr lang="fi-FI" sz="1600" dirty="0" smtClean="0">
                <a:sym typeface="Wingdings" panose="05000000000000000000" pitchFamily="2" charset="2"/>
              </a:rPr>
              <a:t> delta 13C</a:t>
            </a:r>
          </a:p>
          <a:p>
            <a:r>
              <a:rPr lang="fi-FI" sz="1600" dirty="0" err="1" smtClean="0">
                <a:sym typeface="Wingdings" panose="05000000000000000000" pitchFamily="2" charset="2"/>
              </a:rPr>
              <a:t>We</a:t>
            </a:r>
            <a:r>
              <a:rPr lang="fi-FI" sz="1600" dirty="0" smtClean="0"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ym typeface="Wingdings" panose="05000000000000000000" pitchFamily="2" charset="2"/>
              </a:rPr>
              <a:t>get</a:t>
            </a:r>
            <a:r>
              <a:rPr lang="fi-FI" sz="1600" dirty="0" smtClean="0"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ym typeface="Wingdings" panose="05000000000000000000" pitchFamily="2" charset="2"/>
              </a:rPr>
              <a:t>Cc/Ca</a:t>
            </a:r>
            <a:r>
              <a:rPr lang="fi-FI" sz="1600" dirty="0" smtClean="0">
                <a:sym typeface="Wingdings" panose="05000000000000000000" pitchFamily="2" charset="2"/>
              </a:rPr>
              <a:t> as a </a:t>
            </a:r>
            <a:r>
              <a:rPr lang="fi-FI" sz="1600" dirty="0" err="1" smtClean="0">
                <a:sym typeface="Wingdings" panose="05000000000000000000" pitchFamily="2" charset="2"/>
              </a:rPr>
              <a:t>function</a:t>
            </a:r>
            <a:r>
              <a:rPr lang="fi-FI" sz="1600" dirty="0" smtClean="0">
                <a:sym typeface="Wingdings" panose="05000000000000000000" pitchFamily="2" charset="2"/>
              </a:rPr>
              <a:t> of </a:t>
            </a:r>
            <a:r>
              <a:rPr lang="fi-FI" sz="1600" dirty="0" err="1" smtClean="0">
                <a:sym typeface="Wingdings" panose="05000000000000000000" pitchFamily="2" charset="2"/>
              </a:rPr>
              <a:t>water</a:t>
            </a:r>
            <a:r>
              <a:rPr lang="fi-FI" sz="1600" dirty="0" smtClean="0"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ym typeface="Wingdings" panose="05000000000000000000" pitchFamily="2" charset="2"/>
              </a:rPr>
              <a:t>content</a:t>
            </a:r>
            <a:r>
              <a:rPr lang="fi-FI" sz="1600" dirty="0" smtClean="0">
                <a:sym typeface="Wingdings" panose="05000000000000000000" pitchFamily="2" charset="2"/>
              </a:rPr>
              <a:t> W</a:t>
            </a:r>
          </a:p>
          <a:p>
            <a:pPr marL="0" indent="0">
              <a:buNone/>
            </a:pPr>
            <a:endParaRPr lang="fi-FI" sz="1600" dirty="0">
              <a:sym typeface="Wingdings" panose="05000000000000000000" pitchFamily="2" charset="2"/>
            </a:endParaRPr>
          </a:p>
          <a:p>
            <a:r>
              <a:rPr lang="fi-FI" sz="1600" dirty="0" err="1" smtClean="0">
                <a:sym typeface="Wingdings" panose="05000000000000000000" pitchFamily="2" charset="2"/>
              </a:rPr>
              <a:t>Flux</a:t>
            </a:r>
            <a:r>
              <a:rPr lang="fi-FI" sz="1600" dirty="0" smtClean="0">
                <a:sym typeface="Wingdings" panose="05000000000000000000" pitchFamily="2" charset="2"/>
              </a:rPr>
              <a:t> F = g (</a:t>
            </a:r>
            <a:r>
              <a:rPr lang="fi-FI" sz="1600" dirty="0" err="1" smtClean="0">
                <a:sym typeface="Wingdings" panose="05000000000000000000" pitchFamily="2" charset="2"/>
              </a:rPr>
              <a:t>Ca</a:t>
            </a:r>
            <a:r>
              <a:rPr lang="fi-FI" sz="1600" dirty="0" smtClean="0">
                <a:sym typeface="Wingdings" panose="05000000000000000000" pitchFamily="2" charset="2"/>
              </a:rPr>
              <a:t> – Cc) = g(1 – </a:t>
            </a:r>
            <a:r>
              <a:rPr lang="fi-FI" sz="1600" dirty="0" err="1" smtClean="0">
                <a:sym typeface="Wingdings" panose="05000000000000000000" pitchFamily="2" charset="2"/>
              </a:rPr>
              <a:t>Cc/Ca</a:t>
            </a:r>
            <a:r>
              <a:rPr lang="fi-FI" sz="1600" dirty="0" smtClean="0">
                <a:sym typeface="Wingdings" panose="05000000000000000000" pitchFamily="2" charset="2"/>
              </a:rPr>
              <a:t>)                           g = F / (1 – </a:t>
            </a:r>
            <a:r>
              <a:rPr lang="fi-FI" sz="1600" dirty="0" err="1" smtClean="0">
                <a:sym typeface="Wingdings" panose="05000000000000000000" pitchFamily="2" charset="2"/>
              </a:rPr>
              <a:t>Cc/Ca</a:t>
            </a:r>
            <a:r>
              <a:rPr lang="fi-FI" sz="1600" dirty="0" smtClean="0">
                <a:sym typeface="Wingdings" panose="05000000000000000000" pitchFamily="2" charset="2"/>
              </a:rPr>
              <a:t>) as </a:t>
            </a:r>
            <a:r>
              <a:rPr lang="fi-FI" sz="1600" dirty="0" err="1" smtClean="0">
                <a:sym typeface="Wingdings" panose="05000000000000000000" pitchFamily="2" charset="2"/>
              </a:rPr>
              <a:t>f(W</a:t>
            </a:r>
            <a:r>
              <a:rPr lang="fi-FI" sz="1600" dirty="0" smtClean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endParaRPr lang="fi-FI" sz="1600" dirty="0" smtClean="0">
              <a:sym typeface="Wingdings" panose="05000000000000000000" pitchFamily="2" charset="2"/>
            </a:endParaRPr>
          </a:p>
          <a:p>
            <a:r>
              <a:rPr lang="fi-FI" sz="1600" dirty="0" err="1">
                <a:sym typeface="Wingdings" panose="05000000000000000000" pitchFamily="2" charset="2"/>
              </a:rPr>
              <a:t>Constant</a:t>
            </a:r>
            <a:r>
              <a:rPr lang="fi-FI" sz="1600" dirty="0">
                <a:sym typeface="Wingdings" panose="05000000000000000000" pitchFamily="2" charset="2"/>
              </a:rPr>
              <a:t> </a:t>
            </a:r>
            <a:r>
              <a:rPr lang="fi-FI" sz="1600" dirty="0" err="1">
                <a:sym typeface="Wingdings" panose="05000000000000000000" pitchFamily="2" charset="2"/>
              </a:rPr>
              <a:t>env</a:t>
            </a:r>
            <a:r>
              <a:rPr lang="fi-FI" sz="1600" dirty="0">
                <a:sym typeface="Wingdings" panose="05000000000000000000" pitchFamily="2" charset="2"/>
              </a:rPr>
              <a:t>. </a:t>
            </a:r>
            <a:r>
              <a:rPr lang="fi-FI" sz="1600" dirty="0" err="1" smtClean="0">
                <a:sym typeface="Wingdings" panose="05000000000000000000" pitchFamily="2" charset="2"/>
              </a:rPr>
              <a:t>conditions</a:t>
            </a:r>
            <a:r>
              <a:rPr lang="fi-FI" sz="1600" dirty="0" smtClean="0">
                <a:sym typeface="Wingdings" panose="05000000000000000000" pitchFamily="2" charset="2"/>
              </a:rPr>
              <a:t> (</a:t>
            </a:r>
            <a:r>
              <a:rPr lang="fi-FI" sz="1600" dirty="0" err="1" smtClean="0">
                <a:sym typeface="Wingdings" panose="05000000000000000000" pitchFamily="2" charset="2"/>
              </a:rPr>
              <a:t>sat</a:t>
            </a:r>
            <a:r>
              <a:rPr lang="fi-FI" sz="1600" dirty="0" smtClean="0">
                <a:sym typeface="Wingdings" panose="05000000000000000000" pitchFamily="2" charset="2"/>
              </a:rPr>
              <a:t>. </a:t>
            </a:r>
            <a:r>
              <a:rPr lang="fi-FI" sz="1600" dirty="0" err="1" smtClean="0">
                <a:sym typeface="Wingdings" panose="05000000000000000000" pitchFamily="2" charset="2"/>
              </a:rPr>
              <a:t>light</a:t>
            </a:r>
            <a:r>
              <a:rPr lang="fi-FI" sz="1600" dirty="0">
                <a:sym typeface="Wingdings" panose="05000000000000000000" pitchFamily="2" charset="2"/>
              </a:rPr>
              <a:t>, T, RH, CO2</a:t>
            </a:r>
            <a:r>
              <a:rPr lang="fi-FI" sz="1600" dirty="0" smtClean="0">
                <a:sym typeface="Wingdings" panose="05000000000000000000" pitchFamily="2" charset="2"/>
              </a:rPr>
              <a:t>) </a:t>
            </a:r>
            <a:r>
              <a:rPr lang="fi-FI" sz="1600" dirty="0" err="1" smtClean="0">
                <a:sym typeface="Wingdings" panose="05000000000000000000" pitchFamily="2" charset="2"/>
              </a:rPr>
              <a:t>during</a:t>
            </a:r>
            <a:r>
              <a:rPr lang="fi-FI" sz="1600" dirty="0" smtClean="0">
                <a:sym typeface="Wingdings" panose="05000000000000000000" pitchFamily="2" charset="2"/>
              </a:rPr>
              <a:t> single </a:t>
            </a:r>
            <a:r>
              <a:rPr lang="fi-FI" sz="1600" dirty="0" err="1" smtClean="0">
                <a:sym typeface="Wingdings" panose="05000000000000000000" pitchFamily="2" charset="2"/>
              </a:rPr>
              <a:t>experiment</a:t>
            </a:r>
            <a:endParaRPr lang="fi-FI" sz="1600" dirty="0" smtClean="0">
              <a:sym typeface="Wingdings" panose="05000000000000000000" pitchFamily="2" charset="2"/>
            </a:endParaRPr>
          </a:p>
          <a:p>
            <a:r>
              <a:rPr lang="fi-FI" sz="1600" dirty="0" err="1" smtClean="0">
                <a:sym typeface="Wingdings" panose="05000000000000000000" pitchFamily="2" charset="2"/>
              </a:rPr>
              <a:t>Replicates</a:t>
            </a:r>
            <a:r>
              <a:rPr lang="fi-FI" sz="1600" dirty="0" smtClean="0">
                <a:sym typeface="Wingdings" panose="05000000000000000000" pitchFamily="2" charset="2"/>
              </a:rPr>
              <a:t>, </a:t>
            </a:r>
            <a:r>
              <a:rPr lang="fi-FI" sz="1600" dirty="0" err="1" smtClean="0">
                <a:sym typeface="Wingdings" panose="05000000000000000000" pitchFamily="2" charset="2"/>
              </a:rPr>
              <a:t>species</a:t>
            </a:r>
            <a:r>
              <a:rPr lang="fi-FI" sz="1600" dirty="0" smtClean="0">
                <a:sym typeface="Wingdings" panose="05000000000000000000" pitchFamily="2" charset="2"/>
              </a:rPr>
              <a:t> (N=?)</a:t>
            </a:r>
          </a:p>
          <a:p>
            <a:endParaRPr lang="fi-FI" sz="1600" dirty="0" smtClean="0">
              <a:sym typeface="Wingdings" panose="05000000000000000000" pitchFamily="2" charset="2"/>
            </a:endParaRPr>
          </a:p>
          <a:p>
            <a:r>
              <a:rPr lang="fi-FI" sz="1600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Vary CO2 </a:t>
            </a:r>
            <a:r>
              <a:rPr lang="fi-FI" sz="1600" dirty="0" err="1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levels</a:t>
            </a:r>
            <a:r>
              <a:rPr lang="fi-FI" sz="1600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 </a:t>
            </a:r>
            <a:r>
              <a:rPr lang="fi-FI" sz="1600" dirty="0" err="1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get</a:t>
            </a:r>
            <a:r>
              <a:rPr lang="fi-FI" sz="1600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A-W-CO2 –</a:t>
            </a:r>
            <a:r>
              <a:rPr lang="fi-FI" sz="1600" dirty="0" err="1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response</a:t>
            </a:r>
            <a:r>
              <a:rPr lang="fi-FI" sz="1600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space</a:t>
            </a:r>
            <a:endParaRPr lang="fi-FI" sz="1600" dirty="0" smtClean="0">
              <a:solidFill>
                <a:schemeClr val="accent5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fi-FI" sz="1600" dirty="0" err="1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Respiration</a:t>
            </a:r>
            <a:r>
              <a:rPr lang="fi-FI" sz="1600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rate</a:t>
            </a:r>
            <a:r>
              <a:rPr lang="fi-FI" sz="1600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as </a:t>
            </a:r>
            <a:r>
              <a:rPr lang="fi-FI" sz="1600" dirty="0" err="1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f(W</a:t>
            </a:r>
            <a:r>
              <a:rPr lang="fi-FI" sz="1600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r>
              <a:rPr lang="fi-FI" sz="1600" dirty="0" err="1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Desiccation</a:t>
            </a:r>
            <a:r>
              <a:rPr lang="fi-FI" sz="1600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recovery</a:t>
            </a:r>
            <a:endParaRPr lang="fi-FI" sz="1600" dirty="0" smtClean="0">
              <a:solidFill>
                <a:schemeClr val="accent5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endParaRPr lang="fi-FI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i-FI" sz="1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i-FI" sz="1600" dirty="0" smtClean="0"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268760"/>
            <a:ext cx="3274176" cy="2864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068" y="2701212"/>
            <a:ext cx="1692207" cy="28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3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3200" dirty="0" err="1" smtClean="0"/>
              <a:t>Lab</a:t>
            </a:r>
            <a:r>
              <a:rPr lang="fi-FI" sz="3200" dirty="0" smtClean="0"/>
              <a:t> </a:t>
            </a:r>
            <a:r>
              <a:rPr lang="fi-FI" sz="3200" dirty="0" err="1" smtClean="0"/>
              <a:t>setup</a:t>
            </a:r>
            <a:r>
              <a:rPr lang="fi-FI" sz="3200" dirty="0" smtClean="0"/>
              <a:t>?</a:t>
            </a:r>
            <a:endParaRPr lang="fi-FI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sz="1800" dirty="0" err="1" smtClean="0"/>
              <a:t>Large</a:t>
            </a:r>
            <a:r>
              <a:rPr lang="fi-FI" sz="1800" dirty="0" smtClean="0"/>
              <a:t> </a:t>
            </a:r>
            <a:r>
              <a:rPr lang="fi-FI" sz="1800" dirty="0" err="1" smtClean="0"/>
              <a:t>chamber</a:t>
            </a:r>
            <a:r>
              <a:rPr lang="fi-FI" sz="1800" dirty="0" smtClean="0"/>
              <a:t>, </a:t>
            </a:r>
            <a:r>
              <a:rPr lang="fi-FI" sz="1800" dirty="0" err="1" smtClean="0"/>
              <a:t>mosses</a:t>
            </a:r>
            <a:r>
              <a:rPr lang="fi-FI" sz="1800" dirty="0" smtClean="0"/>
              <a:t> in ’</a:t>
            </a:r>
            <a:r>
              <a:rPr lang="fi-FI" sz="1800" dirty="0" err="1" smtClean="0"/>
              <a:t>basket</a:t>
            </a:r>
            <a:r>
              <a:rPr lang="fi-FI" sz="1800" dirty="0" smtClean="0"/>
              <a:t>’ </a:t>
            </a:r>
          </a:p>
          <a:p>
            <a:endParaRPr lang="fi-FI" sz="1800" dirty="0" smtClean="0"/>
          </a:p>
          <a:p>
            <a:r>
              <a:rPr lang="fi-FI" sz="1800" dirty="0" err="1" smtClean="0"/>
              <a:t>Picarro</a:t>
            </a:r>
            <a:r>
              <a:rPr lang="fi-FI" sz="1800" dirty="0" smtClean="0"/>
              <a:t> : 13/12 C, </a:t>
            </a:r>
            <a:r>
              <a:rPr lang="fi-FI" sz="1800" dirty="0" err="1" smtClean="0"/>
              <a:t>Anet</a:t>
            </a:r>
            <a:r>
              <a:rPr lang="fi-FI" sz="1800" dirty="0" smtClean="0"/>
              <a:t>, F_h2o, F_ch4 + </a:t>
            </a:r>
            <a:r>
              <a:rPr lang="fi-FI" sz="1800" dirty="0" err="1" smtClean="0"/>
              <a:t>microclimate</a:t>
            </a:r>
            <a:r>
              <a:rPr lang="fi-FI" sz="1800" dirty="0" smtClean="0"/>
              <a:t> (T, RH)</a:t>
            </a:r>
          </a:p>
          <a:p>
            <a:endParaRPr lang="fi-FI" sz="1800" dirty="0" smtClean="0"/>
          </a:p>
          <a:p>
            <a:r>
              <a:rPr lang="fi-FI" sz="1800" dirty="0" err="1" smtClean="0"/>
              <a:t>Microclimate</a:t>
            </a:r>
            <a:r>
              <a:rPr lang="fi-FI" sz="1800" dirty="0" smtClean="0"/>
              <a:t>: </a:t>
            </a:r>
            <a:r>
              <a:rPr lang="fi-FI" sz="1800" dirty="0" err="1" smtClean="0"/>
              <a:t>Picarro</a:t>
            </a:r>
            <a:r>
              <a:rPr lang="fi-FI" sz="1800" dirty="0" smtClean="0"/>
              <a:t> (T, RH), Par. </a:t>
            </a:r>
            <a:r>
              <a:rPr lang="fi-FI" sz="1800" dirty="0" err="1" smtClean="0"/>
              <a:t>Flow</a:t>
            </a:r>
            <a:r>
              <a:rPr lang="fi-FI" sz="1800" dirty="0" smtClean="0"/>
              <a:t> </a:t>
            </a:r>
            <a:r>
              <a:rPr lang="fi-FI" sz="1800" dirty="0" err="1" smtClean="0"/>
              <a:t>rate</a:t>
            </a:r>
            <a:r>
              <a:rPr lang="fi-FI" sz="1800" dirty="0" smtClean="0"/>
              <a:t> </a:t>
            </a:r>
            <a:r>
              <a:rPr lang="fi-FI" sz="1800" dirty="0" smtClean="0">
                <a:sym typeface="Wingdings" panose="05000000000000000000" pitchFamily="2" charset="2"/>
              </a:rPr>
              <a:t> ’</a:t>
            </a:r>
            <a:r>
              <a:rPr lang="fi-FI" sz="1800" dirty="0" err="1" smtClean="0">
                <a:sym typeface="Wingdings" panose="05000000000000000000" pitchFamily="2" charset="2"/>
              </a:rPr>
              <a:t>flow</a:t>
            </a:r>
            <a:r>
              <a:rPr lang="fi-FI" sz="1800" dirty="0" smtClean="0">
                <a:sym typeface="Wingdings" panose="05000000000000000000" pitchFamily="2" charset="2"/>
              </a:rPr>
              <a:t> </a:t>
            </a:r>
            <a:r>
              <a:rPr lang="fi-FI" sz="1800" dirty="0" err="1" smtClean="0">
                <a:sym typeface="Wingdings" panose="05000000000000000000" pitchFamily="2" charset="2"/>
              </a:rPr>
              <a:t>velocity</a:t>
            </a:r>
            <a:r>
              <a:rPr lang="fi-FI" sz="1800" dirty="0" smtClean="0">
                <a:sym typeface="Wingdings" panose="05000000000000000000" pitchFamily="2" charset="2"/>
              </a:rPr>
              <a:t>’ for </a:t>
            </a:r>
            <a:r>
              <a:rPr lang="fi-FI" sz="1800" dirty="0" err="1" smtClean="0">
                <a:sym typeface="Wingdings" panose="05000000000000000000" pitchFamily="2" charset="2"/>
              </a:rPr>
              <a:t>interpreting</a:t>
            </a:r>
            <a:r>
              <a:rPr lang="fi-FI" sz="1800" dirty="0" smtClean="0">
                <a:sym typeface="Wingdings" panose="05000000000000000000" pitchFamily="2" charset="2"/>
              </a:rPr>
              <a:t> F_h2o</a:t>
            </a:r>
            <a:endParaRPr lang="fi-FI" sz="1800" dirty="0" smtClean="0"/>
          </a:p>
          <a:p>
            <a:r>
              <a:rPr lang="fi-FI" sz="1800" dirty="0" err="1" smtClean="0"/>
              <a:t>Water</a:t>
            </a:r>
            <a:r>
              <a:rPr lang="fi-FI" sz="1800" dirty="0" smtClean="0"/>
              <a:t> </a:t>
            </a:r>
            <a:r>
              <a:rPr lang="fi-FI" sz="1800" dirty="0" err="1"/>
              <a:t>content</a:t>
            </a:r>
            <a:r>
              <a:rPr lang="fi-FI" sz="1800" dirty="0"/>
              <a:t>: </a:t>
            </a:r>
            <a:r>
              <a:rPr lang="fi-FI" sz="1800" dirty="0" err="1"/>
              <a:t>initial</a:t>
            </a:r>
            <a:r>
              <a:rPr lang="fi-FI" sz="1800" dirty="0"/>
              <a:t> </a:t>
            </a:r>
            <a:r>
              <a:rPr lang="fi-FI" sz="1800" dirty="0" err="1"/>
              <a:t>weight</a:t>
            </a:r>
            <a:r>
              <a:rPr lang="fi-FI" sz="1800" dirty="0"/>
              <a:t>  - </a:t>
            </a:r>
            <a:r>
              <a:rPr lang="fi-FI" sz="1800" dirty="0" smtClean="0"/>
              <a:t>sum(F_h2o). </a:t>
            </a:r>
            <a:r>
              <a:rPr lang="fi-FI" sz="1800" dirty="0" err="1"/>
              <a:t>And/or</a:t>
            </a:r>
            <a:r>
              <a:rPr lang="fi-FI" sz="1800" dirty="0"/>
              <a:t> </a:t>
            </a:r>
            <a:r>
              <a:rPr lang="fi-FI" sz="1800" dirty="0" err="1" smtClean="0"/>
              <a:t>electric</a:t>
            </a:r>
            <a:r>
              <a:rPr lang="fi-FI" sz="1800" dirty="0" smtClean="0"/>
              <a:t> </a:t>
            </a:r>
            <a:r>
              <a:rPr lang="fi-FI" sz="1800" dirty="0" err="1" smtClean="0"/>
              <a:t>scale</a:t>
            </a:r>
            <a:r>
              <a:rPr lang="fi-FI" sz="1800" dirty="0" smtClean="0"/>
              <a:t>?</a:t>
            </a:r>
          </a:p>
          <a:p>
            <a:r>
              <a:rPr lang="fi-FI" sz="1800" dirty="0" smtClean="0"/>
              <a:t>Moss </a:t>
            </a:r>
            <a:r>
              <a:rPr lang="fi-FI" sz="1800" dirty="0" err="1"/>
              <a:t>canopy</a:t>
            </a:r>
            <a:r>
              <a:rPr lang="fi-FI" sz="1800" dirty="0"/>
              <a:t> T (and </a:t>
            </a:r>
            <a:r>
              <a:rPr lang="fi-FI" sz="1800" dirty="0" err="1"/>
              <a:t>gradient</a:t>
            </a:r>
            <a:r>
              <a:rPr lang="fi-FI" sz="1800" dirty="0"/>
              <a:t>)? Pt100 </a:t>
            </a:r>
            <a:r>
              <a:rPr lang="fi-FI" sz="1800" dirty="0" err="1"/>
              <a:t>or</a:t>
            </a:r>
            <a:r>
              <a:rPr lang="fi-FI" sz="1800" dirty="0"/>
              <a:t> </a:t>
            </a:r>
            <a:r>
              <a:rPr lang="fi-FI" sz="1800" dirty="0" err="1"/>
              <a:t>thermistor</a:t>
            </a:r>
            <a:r>
              <a:rPr lang="fi-FI" sz="1800" dirty="0"/>
              <a:t> </a:t>
            </a:r>
            <a:r>
              <a:rPr lang="fi-FI" sz="1800" dirty="0" err="1" smtClean="0"/>
              <a:t>array</a:t>
            </a:r>
            <a:r>
              <a:rPr lang="fi-FI" sz="1800" dirty="0" smtClean="0"/>
              <a:t>?</a:t>
            </a:r>
          </a:p>
          <a:p>
            <a:r>
              <a:rPr lang="fi-FI" sz="1800" dirty="0" err="1" smtClean="0"/>
              <a:t>Thermal</a:t>
            </a:r>
            <a:r>
              <a:rPr lang="fi-FI" sz="1800" dirty="0" smtClean="0"/>
              <a:t> </a:t>
            </a:r>
            <a:r>
              <a:rPr lang="fi-FI" sz="1800" dirty="0" err="1" smtClean="0"/>
              <a:t>imaging</a:t>
            </a:r>
            <a:r>
              <a:rPr lang="fi-FI" sz="1800" dirty="0" smtClean="0"/>
              <a:t> (Pavel?); </a:t>
            </a:r>
            <a:r>
              <a:rPr lang="fi-FI" sz="1800" dirty="0" err="1" smtClean="0"/>
              <a:t>chamber</a:t>
            </a:r>
            <a:r>
              <a:rPr lang="fi-FI" sz="1800" dirty="0" smtClean="0"/>
              <a:t> </a:t>
            </a:r>
            <a:r>
              <a:rPr lang="fi-FI" sz="1800" dirty="0" err="1" smtClean="0"/>
              <a:t>transparency</a:t>
            </a:r>
            <a:r>
              <a:rPr lang="fi-FI" sz="1800" dirty="0" smtClean="0"/>
              <a:t>?</a:t>
            </a:r>
          </a:p>
          <a:p>
            <a:endParaRPr lang="fi-FI" sz="1800" dirty="0" smtClean="0"/>
          </a:p>
          <a:p>
            <a:r>
              <a:rPr lang="fi-FI" sz="1800" dirty="0" smtClean="0"/>
              <a:t>At </a:t>
            </a:r>
            <a:r>
              <a:rPr lang="fi-FI" sz="1800" dirty="0" err="1" smtClean="0"/>
              <a:t>minimum</a:t>
            </a:r>
            <a:r>
              <a:rPr lang="fi-FI" sz="1800" dirty="0" smtClean="0"/>
              <a:t>: </a:t>
            </a:r>
            <a:r>
              <a:rPr lang="fi-FI" sz="1800" dirty="0" err="1" smtClean="0"/>
              <a:t>drying</a:t>
            </a:r>
            <a:r>
              <a:rPr lang="fi-FI" sz="1800" dirty="0" smtClean="0"/>
              <a:t> – </a:t>
            </a:r>
            <a:r>
              <a:rPr lang="fi-FI" sz="1800" dirty="0" err="1" smtClean="0"/>
              <a:t>wetting</a:t>
            </a:r>
            <a:r>
              <a:rPr lang="fi-FI" sz="1800" dirty="0" smtClean="0"/>
              <a:t> </a:t>
            </a:r>
            <a:r>
              <a:rPr lang="fi-FI" sz="1800" dirty="0" err="1" smtClean="0"/>
              <a:t>cycles</a:t>
            </a:r>
            <a:r>
              <a:rPr lang="fi-FI" sz="1800" dirty="0"/>
              <a:t> </a:t>
            </a:r>
            <a:r>
              <a:rPr lang="fi-FI" sz="1800" dirty="0" smtClean="0"/>
              <a:t>+ </a:t>
            </a:r>
            <a:r>
              <a:rPr lang="fi-FI" sz="1800" dirty="0" err="1" smtClean="0"/>
              <a:t>light/dark</a:t>
            </a:r>
            <a:endParaRPr lang="fi-FI" sz="1800" dirty="0" smtClean="0"/>
          </a:p>
          <a:p>
            <a:pPr marL="0" indent="0">
              <a:buNone/>
            </a:pPr>
            <a:endParaRPr lang="fi-FI" sz="1800" dirty="0" smtClean="0"/>
          </a:p>
          <a:p>
            <a:r>
              <a:rPr lang="fi-FI" sz="1800" dirty="0" smtClean="0"/>
              <a:t>Data </a:t>
            </a:r>
            <a:r>
              <a:rPr lang="fi-FI" sz="1800" dirty="0" err="1" smtClean="0"/>
              <a:t>logging</a:t>
            </a:r>
            <a:r>
              <a:rPr lang="fi-FI" sz="1800" dirty="0" smtClean="0"/>
              <a:t>? </a:t>
            </a:r>
            <a:r>
              <a:rPr lang="fi-FI" sz="1800" dirty="0" err="1" smtClean="0"/>
              <a:t>Flux</a:t>
            </a:r>
            <a:r>
              <a:rPr lang="fi-FI" sz="1800" dirty="0" smtClean="0"/>
              <a:t> </a:t>
            </a:r>
            <a:r>
              <a:rPr lang="fi-FI" sz="1800" dirty="0" err="1" smtClean="0"/>
              <a:t>calculation</a:t>
            </a:r>
            <a:r>
              <a:rPr lang="fi-FI" sz="1800" dirty="0" smtClean="0"/>
              <a:t>?</a:t>
            </a:r>
          </a:p>
          <a:p>
            <a:r>
              <a:rPr lang="fi-FI" sz="1800" dirty="0" err="1" smtClean="0"/>
              <a:t>Sample</a:t>
            </a:r>
            <a:r>
              <a:rPr lang="fi-FI" sz="1800" dirty="0" smtClean="0"/>
              <a:t> </a:t>
            </a:r>
            <a:r>
              <a:rPr lang="fi-FI" sz="1800" dirty="0" err="1" smtClean="0"/>
              <a:t>preparing</a:t>
            </a:r>
            <a:r>
              <a:rPr lang="fi-FI" sz="1800" dirty="0" smtClean="0"/>
              <a:t>; </a:t>
            </a:r>
            <a:r>
              <a:rPr lang="fi-FI" sz="1800" dirty="0" err="1" smtClean="0"/>
              <a:t>fumigation</a:t>
            </a:r>
            <a:r>
              <a:rPr lang="fi-FI" sz="1800" dirty="0" smtClean="0"/>
              <a:t>?</a:t>
            </a:r>
          </a:p>
          <a:p>
            <a:endParaRPr lang="fi-FI" sz="1800" dirty="0" smtClean="0"/>
          </a:p>
          <a:p>
            <a:r>
              <a:rPr lang="fi-FI" sz="1800" dirty="0" smtClean="0"/>
              <a:t>2nd </a:t>
            </a:r>
            <a:r>
              <a:rPr lang="fi-FI" sz="1800" dirty="0" err="1" smtClean="0"/>
              <a:t>Picarro</a:t>
            </a:r>
            <a:r>
              <a:rPr lang="fi-FI" sz="1800" dirty="0" smtClean="0"/>
              <a:t> (Tiia) </a:t>
            </a:r>
            <a:r>
              <a:rPr lang="fi-FI" sz="1800" dirty="0" err="1" smtClean="0"/>
              <a:t>week</a:t>
            </a:r>
            <a:r>
              <a:rPr lang="fi-FI" sz="1800" dirty="0" smtClean="0"/>
              <a:t> 3 / 4</a:t>
            </a:r>
          </a:p>
          <a:p>
            <a:pPr marL="0" indent="0">
              <a:buNone/>
            </a:pPr>
            <a:endParaRPr lang="fi-FI" sz="1800" dirty="0" smtClean="0"/>
          </a:p>
          <a:p>
            <a:r>
              <a:rPr lang="fi-FI" sz="1800" dirty="0" smtClean="0"/>
              <a:t>Schedule for </a:t>
            </a:r>
            <a:r>
              <a:rPr lang="fi-FI" sz="1800" dirty="0" err="1" smtClean="0"/>
              <a:t>test</a:t>
            </a:r>
            <a:r>
              <a:rPr lang="fi-FI" sz="1800" dirty="0" smtClean="0"/>
              <a:t> </a:t>
            </a:r>
            <a:r>
              <a:rPr lang="fi-FI" sz="1800" dirty="0" err="1" smtClean="0"/>
              <a:t>measurements</a:t>
            </a:r>
            <a:r>
              <a:rPr lang="fi-FI" sz="1800" dirty="0" smtClean="0"/>
              <a:t> and </a:t>
            </a:r>
            <a:r>
              <a:rPr lang="fi-FI" sz="1800" dirty="0" err="1" smtClean="0"/>
              <a:t>later</a:t>
            </a:r>
            <a:r>
              <a:rPr lang="fi-FI" sz="1800" dirty="0" smtClean="0"/>
              <a:t> </a:t>
            </a:r>
            <a:r>
              <a:rPr lang="fi-FI" sz="1800" dirty="0" err="1" smtClean="0"/>
              <a:t>larger</a:t>
            </a:r>
            <a:r>
              <a:rPr lang="fi-FI" sz="1800" dirty="0" smtClean="0"/>
              <a:t> </a:t>
            </a:r>
            <a:r>
              <a:rPr lang="fi-FI" sz="1800" dirty="0" err="1" smtClean="0"/>
              <a:t>experiment</a:t>
            </a:r>
            <a:r>
              <a:rPr lang="fi-FI" sz="1800" dirty="0" smtClean="0"/>
              <a:t>?</a:t>
            </a:r>
          </a:p>
          <a:p>
            <a:endParaRPr lang="fi-FI" sz="1800" dirty="0" smtClean="0"/>
          </a:p>
        </p:txBody>
      </p:sp>
    </p:spTree>
    <p:extLst>
      <p:ext uri="{BB962C8B-B14F-4D97-AF65-F5344CB8AC3E}">
        <p14:creationId xmlns:p14="http://schemas.microsoft.com/office/powerpoint/2010/main" val="128305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i-FI" sz="3600" dirty="0" err="1" smtClean="0">
                <a:solidFill>
                  <a:schemeClr val="accent6"/>
                </a:solidFill>
              </a:rPr>
              <a:t>Goals</a:t>
            </a:r>
            <a:r>
              <a:rPr lang="fi-FI" sz="3600" dirty="0" smtClean="0">
                <a:solidFill>
                  <a:schemeClr val="accent6"/>
                </a:solidFill>
              </a:rPr>
              <a:t>!</a:t>
            </a:r>
            <a:endParaRPr lang="fi-FI" sz="3600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fi-FI" sz="2000" b="1" dirty="0" err="1" smtClean="0"/>
              <a:t>Mechanistically</a:t>
            </a:r>
            <a:r>
              <a:rPr lang="fi-FI" sz="2000" dirty="0" smtClean="0"/>
              <a:t> </a:t>
            </a:r>
            <a:r>
              <a:rPr lang="fi-FI" sz="2000" dirty="0" err="1" smtClean="0"/>
              <a:t>understand</a:t>
            </a:r>
            <a:r>
              <a:rPr lang="fi-FI" sz="2000" dirty="0" smtClean="0"/>
              <a:t> </a:t>
            </a:r>
            <a:r>
              <a:rPr lang="fi-FI" sz="2000" dirty="0" err="1" smtClean="0"/>
              <a:t>how</a:t>
            </a:r>
            <a:r>
              <a:rPr lang="fi-FI" sz="2000" dirty="0" smtClean="0"/>
              <a:t> </a:t>
            </a:r>
            <a:r>
              <a:rPr lang="fi-FI" sz="2000" dirty="0" err="1" smtClean="0"/>
              <a:t>moss</a:t>
            </a:r>
            <a:r>
              <a:rPr lang="fi-FI" sz="2000" dirty="0" smtClean="0"/>
              <a:t> </a:t>
            </a:r>
            <a:r>
              <a:rPr lang="fi-FI" sz="2000" dirty="0" err="1" smtClean="0"/>
              <a:t>community</a:t>
            </a:r>
            <a:r>
              <a:rPr lang="fi-FI" sz="2000" dirty="0" smtClean="0"/>
              <a:t> </a:t>
            </a:r>
            <a:r>
              <a:rPr lang="fi-FI" sz="2000" dirty="0" err="1" smtClean="0"/>
              <a:t>carbon-</a:t>
            </a:r>
            <a:r>
              <a:rPr lang="fi-FI" sz="2000" dirty="0" smtClean="0"/>
              <a:t> and </a:t>
            </a:r>
            <a:r>
              <a:rPr lang="fi-FI" sz="2000" dirty="0" err="1" smtClean="0"/>
              <a:t>energy</a:t>
            </a:r>
            <a:r>
              <a:rPr lang="fi-FI" sz="2000" dirty="0" smtClean="0"/>
              <a:t> </a:t>
            </a:r>
            <a:r>
              <a:rPr lang="fi-FI" sz="2000" dirty="0" err="1" smtClean="0"/>
              <a:t>balance</a:t>
            </a:r>
            <a:r>
              <a:rPr lang="fi-FI" sz="2000" dirty="0" smtClean="0"/>
              <a:t> </a:t>
            </a:r>
            <a:r>
              <a:rPr lang="fi-FI" sz="2000" dirty="0" err="1" smtClean="0"/>
              <a:t>depend</a:t>
            </a:r>
            <a:r>
              <a:rPr lang="fi-FI" sz="2000" dirty="0" smtClean="0"/>
              <a:t> on:</a:t>
            </a:r>
          </a:p>
          <a:p>
            <a:pPr lvl="1"/>
            <a:r>
              <a:rPr lang="fi-FI" sz="1600" dirty="0" smtClean="0"/>
              <a:t>Moss </a:t>
            </a:r>
            <a:r>
              <a:rPr lang="fi-FI" sz="1600" dirty="0" err="1" smtClean="0"/>
              <a:t>traits</a:t>
            </a:r>
            <a:r>
              <a:rPr lang="fi-FI" sz="1600" dirty="0" smtClean="0"/>
              <a:t> (</a:t>
            </a:r>
            <a:r>
              <a:rPr lang="fi-FI" sz="1600" dirty="0" err="1" smtClean="0"/>
              <a:t>functional</a:t>
            </a:r>
            <a:r>
              <a:rPr lang="fi-FI" sz="1600" dirty="0" smtClean="0"/>
              <a:t> </a:t>
            </a:r>
            <a:r>
              <a:rPr lang="fi-FI" sz="1600" dirty="0" err="1" smtClean="0"/>
              <a:t>properties</a:t>
            </a:r>
            <a:r>
              <a:rPr lang="fi-FI" sz="1600" dirty="0" smtClean="0"/>
              <a:t>):</a:t>
            </a:r>
          </a:p>
          <a:p>
            <a:pPr lvl="2"/>
            <a:r>
              <a:rPr lang="fi-FI" sz="1600" dirty="0" err="1" smtClean="0"/>
              <a:t>Structure</a:t>
            </a:r>
            <a:r>
              <a:rPr lang="fi-FI" sz="1600" dirty="0" smtClean="0"/>
              <a:t>, </a:t>
            </a:r>
            <a:r>
              <a:rPr lang="fi-FI" sz="1600" dirty="0" err="1" smtClean="0"/>
              <a:t>hydraulic</a:t>
            </a:r>
            <a:r>
              <a:rPr lang="fi-FI" sz="1600" dirty="0" smtClean="0"/>
              <a:t>, </a:t>
            </a:r>
            <a:r>
              <a:rPr lang="fi-FI" sz="1600" dirty="0" err="1" smtClean="0"/>
              <a:t>thermal</a:t>
            </a:r>
            <a:r>
              <a:rPr lang="fi-FI" sz="1600" dirty="0" smtClean="0"/>
              <a:t>, </a:t>
            </a:r>
            <a:r>
              <a:rPr lang="fi-FI" sz="1600" dirty="0" err="1" smtClean="0"/>
              <a:t>optical</a:t>
            </a:r>
            <a:r>
              <a:rPr lang="fi-FI" sz="1600" dirty="0" smtClean="0"/>
              <a:t>, </a:t>
            </a:r>
            <a:r>
              <a:rPr lang="fi-FI" sz="1600" dirty="0" err="1" smtClean="0"/>
              <a:t>photosynthetical</a:t>
            </a:r>
            <a:r>
              <a:rPr lang="fi-FI" sz="1600" dirty="0" smtClean="0"/>
              <a:t>, </a:t>
            </a:r>
            <a:r>
              <a:rPr lang="fi-FI" sz="1600" dirty="0" err="1" smtClean="0"/>
              <a:t>stress</a:t>
            </a:r>
            <a:r>
              <a:rPr lang="fi-FI" sz="1600" dirty="0" smtClean="0"/>
              <a:t> </a:t>
            </a:r>
            <a:r>
              <a:rPr lang="fi-FI" sz="1600" dirty="0" err="1" smtClean="0"/>
              <a:t>tolerance</a:t>
            </a:r>
            <a:r>
              <a:rPr lang="fi-FI" sz="1600" dirty="0" smtClean="0"/>
              <a:t> etc.</a:t>
            </a:r>
          </a:p>
          <a:p>
            <a:pPr lvl="1"/>
            <a:r>
              <a:rPr lang="fi-FI" sz="1600" dirty="0" smtClean="0"/>
              <a:t>Environmental </a:t>
            </a:r>
            <a:r>
              <a:rPr lang="fi-FI" sz="1600" dirty="0" err="1" smtClean="0"/>
              <a:t>conditions</a:t>
            </a:r>
            <a:r>
              <a:rPr lang="fi-FI" sz="1600" dirty="0" smtClean="0"/>
              <a:t>:</a:t>
            </a:r>
          </a:p>
          <a:p>
            <a:pPr lvl="2"/>
            <a:r>
              <a:rPr lang="fi-FI" sz="1600" dirty="0" err="1" smtClean="0"/>
              <a:t>Light</a:t>
            </a:r>
            <a:r>
              <a:rPr lang="fi-FI" sz="1600" dirty="0" smtClean="0"/>
              <a:t>, </a:t>
            </a:r>
            <a:r>
              <a:rPr lang="fi-FI" sz="1600" dirty="0" err="1" smtClean="0"/>
              <a:t>water</a:t>
            </a:r>
            <a:r>
              <a:rPr lang="fi-FI" sz="1600" dirty="0" smtClean="0"/>
              <a:t>, </a:t>
            </a:r>
            <a:r>
              <a:rPr lang="fi-FI" sz="1600" dirty="0" err="1" smtClean="0"/>
              <a:t>temperature</a:t>
            </a:r>
            <a:r>
              <a:rPr lang="fi-FI" sz="1600" dirty="0" smtClean="0"/>
              <a:t>, CO2, </a:t>
            </a:r>
            <a:r>
              <a:rPr lang="fi-FI" sz="1600" dirty="0" err="1" smtClean="0"/>
              <a:t>wind</a:t>
            </a:r>
            <a:r>
              <a:rPr lang="fi-FI" sz="1600" dirty="0" smtClean="0"/>
              <a:t>, …</a:t>
            </a:r>
            <a:endParaRPr lang="fi-FI" sz="2000" dirty="0" smtClean="0"/>
          </a:p>
          <a:p>
            <a:pPr marL="514350" indent="-514350">
              <a:buFont typeface="+mj-lt"/>
              <a:buAutoNum type="arabicParenR"/>
            </a:pPr>
            <a:r>
              <a:rPr lang="fi-FI" sz="2000" b="1" dirty="0"/>
              <a:t>H</a:t>
            </a:r>
            <a:r>
              <a:rPr lang="fi-FI" sz="2000" b="1" dirty="0" smtClean="0"/>
              <a:t>ow </a:t>
            </a:r>
            <a:r>
              <a:rPr lang="fi-FI" sz="2000" b="1" dirty="0" err="1" smtClean="0"/>
              <a:t>community-scale</a:t>
            </a:r>
            <a:r>
              <a:rPr lang="fi-FI" sz="2000" b="1" dirty="0" smtClean="0"/>
              <a:t> </a:t>
            </a:r>
            <a:r>
              <a:rPr lang="fi-FI" sz="2000" b="1" dirty="0" err="1" smtClean="0"/>
              <a:t>responses</a:t>
            </a:r>
            <a:r>
              <a:rPr lang="fi-FI" sz="2000" b="1" dirty="0" smtClean="0"/>
              <a:t> </a:t>
            </a:r>
            <a:r>
              <a:rPr lang="fi-FI" sz="2000" b="1" dirty="0" err="1" smtClean="0"/>
              <a:t>are</a:t>
            </a:r>
            <a:r>
              <a:rPr lang="fi-FI" sz="2000" b="1" dirty="0" smtClean="0"/>
              <a:t> </a:t>
            </a:r>
            <a:r>
              <a:rPr lang="fi-FI" sz="2000" b="1" dirty="0" err="1" smtClean="0"/>
              <a:t>formed</a:t>
            </a:r>
            <a:r>
              <a:rPr lang="fi-FI" sz="2000" b="1" dirty="0" smtClean="0"/>
              <a:t>?</a:t>
            </a:r>
          </a:p>
          <a:p>
            <a:pPr lvl="1"/>
            <a:r>
              <a:rPr lang="fi-FI" sz="1600" dirty="0" err="1" smtClean="0"/>
              <a:t>local</a:t>
            </a:r>
            <a:r>
              <a:rPr lang="fi-FI" sz="1600" dirty="0" smtClean="0"/>
              <a:t> </a:t>
            </a:r>
            <a:r>
              <a:rPr lang="fi-FI" sz="1600" dirty="0" err="1" smtClean="0"/>
              <a:t>microclimate</a:t>
            </a:r>
            <a:r>
              <a:rPr lang="fi-FI" sz="1600" dirty="0" smtClean="0"/>
              <a:t> &amp; </a:t>
            </a:r>
            <a:r>
              <a:rPr lang="fi-FI" sz="1600" dirty="0" err="1" smtClean="0"/>
              <a:t>local</a:t>
            </a:r>
            <a:r>
              <a:rPr lang="fi-FI" sz="1600" dirty="0" smtClean="0"/>
              <a:t> </a:t>
            </a:r>
            <a:r>
              <a:rPr lang="fi-FI" sz="1600" dirty="0" err="1" smtClean="0"/>
              <a:t>process</a:t>
            </a:r>
            <a:r>
              <a:rPr lang="fi-FI" sz="1600" dirty="0" smtClean="0"/>
              <a:t> </a:t>
            </a:r>
            <a:r>
              <a:rPr lang="fi-FI" sz="1600" dirty="0" err="1" smtClean="0"/>
              <a:t>rates</a:t>
            </a:r>
            <a:r>
              <a:rPr lang="fi-FI" sz="1600" dirty="0" smtClean="0"/>
              <a:t> </a:t>
            </a:r>
            <a:r>
              <a:rPr lang="fi-FI" sz="1600" dirty="0" smtClean="0">
                <a:sym typeface="Wingdings" panose="05000000000000000000" pitchFamily="2" charset="2"/>
              </a:rPr>
              <a:t> </a:t>
            </a:r>
            <a:r>
              <a:rPr lang="fi-FI" sz="1600" dirty="0" err="1" smtClean="0">
                <a:sym typeface="Wingdings" panose="05000000000000000000" pitchFamily="2" charset="2"/>
              </a:rPr>
              <a:t>community-scale</a:t>
            </a:r>
            <a:r>
              <a:rPr lang="fi-FI" sz="1600" dirty="0" smtClean="0"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ym typeface="Wingdings" panose="05000000000000000000" pitchFamily="2" charset="2"/>
              </a:rPr>
              <a:t>responses</a:t>
            </a:r>
            <a:endParaRPr lang="fi-FI" sz="1600" dirty="0" smtClean="0">
              <a:sym typeface="Wingdings" panose="05000000000000000000" pitchFamily="2" charset="2"/>
            </a:endParaRPr>
          </a:p>
          <a:p>
            <a:pPr lvl="1"/>
            <a:r>
              <a:rPr lang="fi-FI" sz="1600" dirty="0" err="1" smtClean="0"/>
              <a:t>E.g</a:t>
            </a:r>
            <a:r>
              <a:rPr lang="fi-FI" sz="1600" dirty="0"/>
              <a:t>. </a:t>
            </a:r>
            <a:r>
              <a:rPr lang="fi-FI" sz="1600" dirty="0" err="1"/>
              <a:t>heat</a:t>
            </a:r>
            <a:r>
              <a:rPr lang="fi-FI" sz="1600" dirty="0"/>
              <a:t> </a:t>
            </a:r>
            <a:r>
              <a:rPr lang="fi-FI" sz="1600" dirty="0" err="1"/>
              <a:t>stress</a:t>
            </a:r>
            <a:r>
              <a:rPr lang="fi-FI" sz="1600" dirty="0"/>
              <a:t>, </a:t>
            </a:r>
            <a:r>
              <a:rPr lang="fi-FI" sz="1600" dirty="0" err="1" smtClean="0"/>
              <a:t>desiccation</a:t>
            </a:r>
            <a:endParaRPr lang="fi-FI" sz="1600" dirty="0" smtClean="0"/>
          </a:p>
          <a:p>
            <a:pPr marL="514350" indent="-514350">
              <a:buFont typeface="+mj-lt"/>
              <a:buAutoNum type="arabicParenR"/>
            </a:pPr>
            <a:r>
              <a:rPr lang="fi-FI" sz="2000" dirty="0" smtClean="0"/>
              <a:t>To </a:t>
            </a:r>
            <a:r>
              <a:rPr lang="fi-FI" sz="2000" b="1" dirty="0" smtClean="0"/>
              <a:t>’</a:t>
            </a:r>
            <a:r>
              <a:rPr lang="fi-FI" sz="2000" b="1" dirty="0" err="1" smtClean="0"/>
              <a:t>test</a:t>
            </a:r>
            <a:r>
              <a:rPr lang="fi-FI" sz="2000" b="1" dirty="0" smtClean="0"/>
              <a:t>’ </a:t>
            </a:r>
            <a:r>
              <a:rPr lang="fi-FI" sz="2000" b="1" dirty="0" err="1" smtClean="0"/>
              <a:t>literature</a:t>
            </a:r>
            <a:r>
              <a:rPr lang="fi-FI" sz="2000" b="1" dirty="0" smtClean="0"/>
              <a:t> </a:t>
            </a:r>
            <a:r>
              <a:rPr lang="fi-FI" sz="2000" b="1" dirty="0" err="1" smtClean="0"/>
              <a:t>hypotheses</a:t>
            </a:r>
            <a:r>
              <a:rPr lang="fi-FI" sz="2000" b="1" dirty="0" smtClean="0"/>
              <a:t> </a:t>
            </a:r>
            <a:r>
              <a:rPr lang="fi-FI" sz="2000" dirty="0" smtClean="0"/>
              <a:t>on the </a:t>
            </a:r>
            <a:r>
              <a:rPr lang="fi-FI" sz="2000" dirty="0" err="1" smtClean="0"/>
              <a:t>role</a:t>
            </a:r>
            <a:r>
              <a:rPr lang="fi-FI" sz="2000" dirty="0" smtClean="0"/>
              <a:t> of </a:t>
            </a:r>
            <a:r>
              <a:rPr lang="fi-FI" sz="2000" dirty="0" err="1" smtClean="0"/>
              <a:t>moss</a:t>
            </a:r>
            <a:r>
              <a:rPr lang="fi-FI" sz="2000" dirty="0" smtClean="0"/>
              <a:t> </a:t>
            </a:r>
            <a:r>
              <a:rPr lang="fi-FI" sz="2000" dirty="0" err="1" smtClean="0"/>
              <a:t>traits</a:t>
            </a:r>
            <a:r>
              <a:rPr lang="fi-FI" sz="2000" dirty="0" smtClean="0"/>
              <a:t> and </a:t>
            </a:r>
            <a:r>
              <a:rPr lang="fi-FI" sz="2000" dirty="0" err="1" smtClean="0"/>
              <a:t>resource</a:t>
            </a:r>
            <a:r>
              <a:rPr lang="fi-FI" sz="2000" dirty="0" smtClean="0"/>
              <a:t> </a:t>
            </a:r>
            <a:r>
              <a:rPr lang="fi-FI" sz="2000" dirty="0" err="1" smtClean="0"/>
              <a:t>allocation</a:t>
            </a:r>
            <a:r>
              <a:rPr lang="fi-FI" sz="2000" dirty="0" smtClean="0"/>
              <a:t> on:</a:t>
            </a:r>
          </a:p>
          <a:p>
            <a:pPr lvl="1" indent="-342900">
              <a:buFontTx/>
              <a:buChar char="-"/>
            </a:pPr>
            <a:r>
              <a:rPr lang="fi-FI" sz="1600" dirty="0" err="1" smtClean="0"/>
              <a:t>Desiccation</a:t>
            </a:r>
            <a:r>
              <a:rPr lang="fi-FI" sz="1600" dirty="0" smtClean="0"/>
              <a:t> </a:t>
            </a:r>
            <a:r>
              <a:rPr lang="fi-FI" sz="1600" dirty="0" err="1" smtClean="0"/>
              <a:t>avoidance</a:t>
            </a:r>
            <a:r>
              <a:rPr lang="fi-FI" sz="1600" dirty="0" smtClean="0"/>
              <a:t> vs. </a:t>
            </a:r>
            <a:r>
              <a:rPr lang="fi-FI" sz="1600" dirty="0" err="1" smtClean="0"/>
              <a:t>tolerance</a:t>
            </a:r>
            <a:endParaRPr lang="fi-FI" sz="1600" dirty="0" smtClean="0"/>
          </a:p>
          <a:p>
            <a:pPr lvl="1" indent="-342900">
              <a:buFontTx/>
              <a:buChar char="-"/>
            </a:pPr>
            <a:r>
              <a:rPr lang="fi-FI" sz="1600" dirty="0" err="1" smtClean="0"/>
              <a:t>Heat</a:t>
            </a:r>
            <a:r>
              <a:rPr lang="fi-FI" sz="1600" dirty="0" smtClean="0"/>
              <a:t> </a:t>
            </a:r>
            <a:r>
              <a:rPr lang="fi-FI" sz="1600" dirty="0" err="1" smtClean="0"/>
              <a:t>stress</a:t>
            </a:r>
            <a:r>
              <a:rPr lang="fi-FI" sz="1600" dirty="0" smtClean="0"/>
              <a:t>, </a:t>
            </a:r>
            <a:r>
              <a:rPr lang="fi-FI" sz="1600" dirty="0" err="1" smtClean="0"/>
              <a:t>resource</a:t>
            </a:r>
            <a:r>
              <a:rPr lang="fi-FI" sz="1600" dirty="0" smtClean="0"/>
              <a:t> </a:t>
            </a:r>
            <a:r>
              <a:rPr lang="fi-FI" sz="1600" dirty="0" err="1" smtClean="0"/>
              <a:t>allocation</a:t>
            </a:r>
            <a:endParaRPr lang="fi-FI" sz="1600" dirty="0" smtClean="0"/>
          </a:p>
          <a:p>
            <a:pPr lvl="1" indent="-342900">
              <a:buFontTx/>
              <a:buChar char="-"/>
            </a:pPr>
            <a:r>
              <a:rPr lang="fi-FI" sz="1600" dirty="0" err="1" smtClean="0">
                <a:sym typeface="Wingdings" panose="05000000000000000000" pitchFamily="2" charset="2"/>
              </a:rPr>
              <a:t>Competition</a:t>
            </a:r>
            <a:r>
              <a:rPr lang="fi-FI" sz="1600" dirty="0" smtClean="0"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ym typeface="Wingdings" panose="05000000000000000000" pitchFamily="2" charset="2"/>
              </a:rPr>
              <a:t>among</a:t>
            </a:r>
            <a:r>
              <a:rPr lang="fi-FI" sz="1600" dirty="0" smtClean="0"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ym typeface="Wingdings" panose="05000000000000000000" pitchFamily="2" charset="2"/>
              </a:rPr>
              <a:t>species</a:t>
            </a:r>
            <a:r>
              <a:rPr lang="fi-FI" sz="1600" dirty="0" smtClean="0">
                <a:sym typeface="Wingdings" panose="05000000000000000000" pitchFamily="2" charset="2"/>
              </a:rPr>
              <a:t>: </a:t>
            </a:r>
            <a:r>
              <a:rPr lang="fi-FI" sz="1600" dirty="0" err="1" smtClean="0">
                <a:sym typeface="Wingdings" panose="05000000000000000000" pitchFamily="2" charset="2"/>
              </a:rPr>
              <a:t>habitats</a:t>
            </a:r>
            <a:r>
              <a:rPr lang="fi-FI" sz="1600" dirty="0" smtClean="0">
                <a:sym typeface="Wingdings" panose="05000000000000000000" pitchFamily="2" charset="2"/>
              </a:rPr>
              <a:t> vs. </a:t>
            </a:r>
            <a:r>
              <a:rPr lang="fi-FI" sz="1600" dirty="0" err="1" smtClean="0">
                <a:sym typeface="Wingdings" panose="05000000000000000000" pitchFamily="2" charset="2"/>
              </a:rPr>
              <a:t>traits</a:t>
            </a:r>
            <a:endParaRPr lang="fi-FI" sz="2000" dirty="0" smtClean="0">
              <a:sym typeface="Wingdings" panose="05000000000000000000" pitchFamily="2" charset="2"/>
            </a:endParaRPr>
          </a:p>
          <a:p>
            <a:pPr marL="514350" indent="-514350">
              <a:buFont typeface="+mj-lt"/>
              <a:buAutoNum type="arabicParenR"/>
            </a:pPr>
            <a:r>
              <a:rPr lang="fi-FI" sz="20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To </a:t>
            </a:r>
            <a:r>
              <a:rPr lang="fi-FI" sz="2000" dirty="0" err="1" smtClean="0">
                <a:solidFill>
                  <a:schemeClr val="accent1"/>
                </a:solidFill>
                <a:sym typeface="Wingdings" panose="05000000000000000000" pitchFamily="2" charset="2"/>
              </a:rPr>
              <a:t>obtain</a:t>
            </a:r>
            <a:r>
              <a:rPr lang="fi-FI" sz="20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 a single–</a:t>
            </a:r>
            <a:r>
              <a:rPr lang="fi-FI" sz="2000" dirty="0" err="1" smtClean="0">
                <a:solidFill>
                  <a:schemeClr val="accent1"/>
                </a:solidFill>
                <a:sym typeface="Wingdings" panose="05000000000000000000" pitchFamily="2" charset="2"/>
              </a:rPr>
              <a:t>layer</a:t>
            </a:r>
            <a:r>
              <a:rPr lang="fi-FI" sz="20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sz="2000" dirty="0" err="1" smtClean="0">
                <a:solidFill>
                  <a:schemeClr val="accent1"/>
                </a:solidFill>
                <a:sym typeface="Wingdings" panose="05000000000000000000" pitchFamily="2" charset="2"/>
              </a:rPr>
              <a:t>representation</a:t>
            </a:r>
            <a:r>
              <a:rPr lang="fi-FI" sz="20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 of </a:t>
            </a:r>
            <a:r>
              <a:rPr lang="fi-FI" sz="2000" dirty="0" err="1" smtClean="0">
                <a:solidFill>
                  <a:schemeClr val="accent1"/>
                </a:solidFill>
                <a:sym typeface="Wingdings" panose="05000000000000000000" pitchFamily="2" charset="2"/>
              </a:rPr>
              <a:t>mosses</a:t>
            </a:r>
            <a:r>
              <a:rPr lang="fi-FI" sz="20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 for </a:t>
            </a:r>
            <a:r>
              <a:rPr lang="fi-FI" sz="2000" dirty="0" err="1" smtClean="0">
                <a:solidFill>
                  <a:schemeClr val="accent1"/>
                </a:solidFill>
                <a:sym typeface="Wingdings" panose="05000000000000000000" pitchFamily="2" charset="2"/>
              </a:rPr>
              <a:t>ESM’s</a:t>
            </a:r>
            <a:endParaRPr lang="fi-FI" sz="2000" dirty="0" smtClean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lvl="1"/>
            <a:endParaRPr lang="fi-FI" sz="20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200" y="76848"/>
            <a:ext cx="1297310" cy="111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52" y="56199"/>
            <a:ext cx="1167767" cy="120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68902" y="1146488"/>
            <a:ext cx="10599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 smtClean="0"/>
              <a:t>Gustaf </a:t>
            </a:r>
            <a:r>
              <a:rPr lang="fi-FI" sz="1100" dirty="0" err="1" smtClean="0"/>
              <a:t>Granath</a:t>
            </a:r>
            <a:endParaRPr lang="fi-FI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7321577" y="1191491"/>
            <a:ext cx="13372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 smtClean="0"/>
              <a:t>Luopioisten kasvisto</a:t>
            </a:r>
            <a:endParaRPr lang="fi-FI" sz="1100" dirty="0"/>
          </a:p>
        </p:txBody>
      </p:sp>
    </p:spTree>
    <p:extLst>
      <p:ext uri="{BB962C8B-B14F-4D97-AF65-F5344CB8AC3E}">
        <p14:creationId xmlns:p14="http://schemas.microsoft.com/office/powerpoint/2010/main" val="308084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i-FI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49" y="3956796"/>
            <a:ext cx="2115062" cy="2655005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81815"/>
            <a:ext cx="2937363" cy="2567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735482"/>
            <a:ext cx="2784921" cy="2413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7" y="3356992"/>
            <a:ext cx="2168105" cy="33653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4519" y="4365104"/>
            <a:ext cx="3274176" cy="28649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6" y="332656"/>
            <a:ext cx="1945787" cy="3225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4941168"/>
            <a:ext cx="3003928" cy="28208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960" y="1484784"/>
            <a:ext cx="3475439" cy="37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9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192" y="43594"/>
            <a:ext cx="8229600" cy="1143000"/>
          </a:xfrm>
        </p:spPr>
        <p:txBody>
          <a:bodyPr>
            <a:normAutofit/>
          </a:bodyPr>
          <a:lstStyle/>
          <a:p>
            <a:r>
              <a:rPr lang="fi-FI" sz="3600" dirty="0" smtClean="0">
                <a:solidFill>
                  <a:schemeClr val="accent6"/>
                </a:solidFill>
              </a:rPr>
              <a:t>Moss </a:t>
            </a:r>
            <a:r>
              <a:rPr lang="fi-FI" sz="3600" dirty="0" err="1" smtClean="0">
                <a:solidFill>
                  <a:schemeClr val="accent6"/>
                </a:solidFill>
              </a:rPr>
              <a:t>reflectivity</a:t>
            </a:r>
            <a:r>
              <a:rPr lang="fi-FI" sz="3600" dirty="0" smtClean="0">
                <a:solidFill>
                  <a:schemeClr val="accent6"/>
                </a:solidFill>
              </a:rPr>
              <a:t> &amp; </a:t>
            </a:r>
            <a:r>
              <a:rPr lang="fi-FI" sz="3600" dirty="0" err="1" smtClean="0">
                <a:solidFill>
                  <a:schemeClr val="accent6"/>
                </a:solidFill>
              </a:rPr>
              <a:t>light</a:t>
            </a:r>
            <a:r>
              <a:rPr lang="fi-FI" sz="3600" dirty="0" smtClean="0">
                <a:solidFill>
                  <a:schemeClr val="accent6"/>
                </a:solidFill>
              </a:rPr>
              <a:t> </a:t>
            </a:r>
            <a:r>
              <a:rPr lang="fi-FI" sz="3600" dirty="0" err="1" smtClean="0">
                <a:solidFill>
                  <a:schemeClr val="accent6"/>
                </a:solidFill>
              </a:rPr>
              <a:t>environment</a:t>
            </a:r>
            <a:endParaRPr lang="fi-FI" sz="3600" dirty="0">
              <a:solidFill>
                <a:schemeClr val="accent6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33" y="836712"/>
            <a:ext cx="5163817" cy="3450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9512" y="4527778"/>
            <a:ext cx="50279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Drying</a:t>
            </a:r>
            <a:r>
              <a:rPr lang="fi-FI" dirty="0" smtClean="0"/>
              <a:t> </a:t>
            </a:r>
            <a:r>
              <a:rPr lang="fi-FI" dirty="0" err="1" smtClean="0"/>
              <a:t>changes</a:t>
            </a:r>
            <a:endParaRPr lang="fi-FI" dirty="0" smtClean="0"/>
          </a:p>
          <a:p>
            <a:pPr marL="285750" indent="-285750">
              <a:buFontTx/>
              <a:buChar char="-"/>
            </a:pPr>
            <a:r>
              <a:rPr lang="fi-FI" dirty="0" err="1" smtClean="0"/>
              <a:t>Structure</a:t>
            </a:r>
            <a:r>
              <a:rPr lang="fi-FI" dirty="0" smtClean="0"/>
              <a:t>: </a:t>
            </a:r>
            <a:r>
              <a:rPr lang="fi-FI" dirty="0" err="1" smtClean="0"/>
              <a:t>community</a:t>
            </a:r>
            <a:r>
              <a:rPr lang="fi-FI" dirty="0" smtClean="0"/>
              <a:t> </a:t>
            </a:r>
            <a:r>
              <a:rPr lang="fi-FI" dirty="0" err="1" smtClean="0"/>
              <a:t>optical</a:t>
            </a:r>
            <a:r>
              <a:rPr lang="fi-FI" dirty="0" smtClean="0"/>
              <a:t> </a:t>
            </a:r>
            <a:r>
              <a:rPr lang="fi-FI" dirty="0" err="1" smtClean="0"/>
              <a:t>thickness</a:t>
            </a:r>
            <a:endParaRPr lang="fi-FI" dirty="0" smtClean="0"/>
          </a:p>
          <a:p>
            <a:pPr marL="285750" indent="-285750">
              <a:buFontTx/>
              <a:buChar char="-"/>
            </a:pPr>
            <a:r>
              <a:rPr lang="fi-FI" dirty="0" err="1" smtClean="0"/>
              <a:t>Pigments</a:t>
            </a:r>
            <a:r>
              <a:rPr lang="fi-FI" dirty="0" smtClean="0"/>
              <a:t>, </a:t>
            </a:r>
            <a:r>
              <a:rPr lang="fi-FI" dirty="0" err="1" smtClean="0"/>
              <a:t>color</a:t>
            </a:r>
            <a:r>
              <a:rPr lang="fi-FI" dirty="0" smtClean="0"/>
              <a:t>: ’</a:t>
            </a:r>
            <a:r>
              <a:rPr lang="fi-FI" dirty="0" err="1" smtClean="0"/>
              <a:t>leaf</a:t>
            </a:r>
            <a:r>
              <a:rPr lang="fi-FI" dirty="0" smtClean="0"/>
              <a:t>’ </a:t>
            </a:r>
            <a:r>
              <a:rPr lang="fi-FI" dirty="0" err="1" smtClean="0"/>
              <a:t>optical</a:t>
            </a:r>
            <a:r>
              <a:rPr lang="fi-FI" dirty="0" smtClean="0"/>
              <a:t> </a:t>
            </a:r>
            <a:r>
              <a:rPr lang="fi-FI" dirty="0" err="1" smtClean="0"/>
              <a:t>properties</a:t>
            </a:r>
            <a:endParaRPr lang="fi-FI" dirty="0" smtClean="0"/>
          </a:p>
          <a:p>
            <a:pPr marL="285750" indent="-285750">
              <a:buFontTx/>
              <a:buChar char="-"/>
            </a:pPr>
            <a:endParaRPr lang="fi-FI" dirty="0" smtClean="0"/>
          </a:p>
          <a:p>
            <a:r>
              <a:rPr lang="fi-FI" dirty="0" smtClean="0"/>
              <a:t>Change in </a:t>
            </a:r>
            <a:r>
              <a:rPr lang="fi-FI" dirty="0" err="1" smtClean="0"/>
              <a:t>structure</a:t>
            </a:r>
            <a:r>
              <a:rPr lang="fi-FI" dirty="0" smtClean="0"/>
              <a:t> &amp; </a:t>
            </a:r>
            <a:r>
              <a:rPr lang="fi-FI" dirty="0" err="1" smtClean="0"/>
              <a:t>light</a:t>
            </a:r>
            <a:r>
              <a:rPr lang="fi-FI" dirty="0" smtClean="0"/>
              <a:t> absorption </a:t>
            </a:r>
            <a:r>
              <a:rPr lang="fi-FI" dirty="0" err="1" smtClean="0"/>
              <a:t>affects</a:t>
            </a:r>
            <a:r>
              <a:rPr lang="fi-FI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Light</a:t>
            </a:r>
            <a:r>
              <a:rPr lang="fi-FI" dirty="0" smtClean="0"/>
              <a:t>, </a:t>
            </a:r>
            <a:r>
              <a:rPr lang="fi-FI" dirty="0" err="1" smtClean="0"/>
              <a:t>flow</a:t>
            </a:r>
            <a:r>
              <a:rPr lang="fi-FI" dirty="0" smtClean="0"/>
              <a:t> </a:t>
            </a:r>
            <a:r>
              <a:rPr lang="fi-FI" dirty="0" err="1" smtClean="0"/>
              <a:t>velocity</a:t>
            </a:r>
            <a:r>
              <a:rPr lang="fi-FI" dirty="0" smtClean="0"/>
              <a:t>, </a:t>
            </a:r>
            <a:r>
              <a:rPr lang="fi-FI" dirty="0" err="1" smtClean="0"/>
              <a:t>temperature</a:t>
            </a:r>
            <a:r>
              <a:rPr lang="fi-FI" dirty="0" smtClean="0"/>
              <a:t> </a:t>
            </a:r>
            <a:r>
              <a:rPr lang="fi-FI" dirty="0" err="1" smtClean="0"/>
              <a:t>profiles</a:t>
            </a:r>
            <a:r>
              <a:rPr lang="fi-FI" dirty="0" smtClean="0"/>
              <a:t> in </a:t>
            </a:r>
            <a:r>
              <a:rPr lang="fi-FI" dirty="0" err="1" smtClean="0"/>
              <a:t>moss</a:t>
            </a:r>
            <a:endParaRPr lang="fi-FI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 smtClean="0"/>
              <a:t>Evaporation</a:t>
            </a:r>
            <a:r>
              <a:rPr lang="fi-FI" dirty="0" smtClean="0"/>
              <a:t>, </a:t>
            </a:r>
            <a:r>
              <a:rPr lang="fi-FI" dirty="0" err="1" smtClean="0"/>
              <a:t>heat</a:t>
            </a:r>
            <a:r>
              <a:rPr lang="fi-FI" dirty="0" smtClean="0"/>
              <a:t> </a:t>
            </a:r>
            <a:r>
              <a:rPr lang="fi-FI" dirty="0" err="1" smtClean="0"/>
              <a:t>flux</a:t>
            </a:r>
            <a:r>
              <a:rPr lang="fi-FI" dirty="0" smtClean="0"/>
              <a:t>, </a:t>
            </a:r>
            <a:r>
              <a:rPr lang="fi-FI" dirty="0" err="1" smtClean="0"/>
              <a:t>photosynthesis</a:t>
            </a:r>
            <a:r>
              <a:rPr lang="fi-FI" dirty="0" smtClean="0"/>
              <a:t> etc.  </a:t>
            </a:r>
            <a:endParaRPr lang="fi-FI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801" y="980728"/>
            <a:ext cx="2254643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65659" y="6449510"/>
            <a:ext cx="2972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smtClean="0"/>
              <a:t>A-J Kieloaho 2019; </a:t>
            </a:r>
            <a:r>
              <a:rPr lang="fi-FI" sz="1200" dirty="0" err="1" smtClean="0"/>
              <a:t>Niinemets</a:t>
            </a:r>
            <a:r>
              <a:rPr lang="fi-FI" sz="1200" dirty="0" smtClean="0"/>
              <a:t> &amp; Tobias, 2014</a:t>
            </a:r>
            <a:endParaRPr lang="fi-FI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284984"/>
            <a:ext cx="3890878" cy="174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229200"/>
            <a:ext cx="18383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899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i-FI" sz="3200" dirty="0" smtClean="0"/>
              <a:t>Desktop </a:t>
            </a:r>
            <a:r>
              <a:rPr lang="fi-FI" sz="3200" dirty="0" err="1" smtClean="0"/>
              <a:t>drying</a:t>
            </a:r>
            <a:r>
              <a:rPr lang="fi-FI" sz="3200" dirty="0" smtClean="0"/>
              <a:t> </a:t>
            </a:r>
            <a:r>
              <a:rPr lang="fi-FI" sz="3200" dirty="0" err="1" smtClean="0"/>
              <a:t>by</a:t>
            </a:r>
            <a:r>
              <a:rPr lang="fi-FI" sz="3200" dirty="0" smtClean="0"/>
              <a:t> </a:t>
            </a:r>
            <a:r>
              <a:rPr lang="fi-FI" sz="3200" dirty="0" err="1" smtClean="0"/>
              <a:t>thermal</a:t>
            </a:r>
            <a:r>
              <a:rPr lang="fi-FI" sz="3200" dirty="0" smtClean="0"/>
              <a:t> </a:t>
            </a:r>
            <a:r>
              <a:rPr lang="fi-FI" sz="3200" dirty="0" err="1" smtClean="0"/>
              <a:t>camera</a:t>
            </a:r>
            <a:endParaRPr lang="fi-FI" sz="3200" dirty="0"/>
          </a:p>
        </p:txBody>
      </p:sp>
      <p:pic>
        <p:nvPicPr>
          <p:cNvPr id="4" name="Moss_wetting_2hrs_video_ROIs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196752"/>
            <a:ext cx="5832648" cy="3954550"/>
          </a:xfrm>
        </p:spPr>
      </p:pic>
      <p:sp>
        <p:nvSpPr>
          <p:cNvPr id="3" name="TextBox 2"/>
          <p:cNvSpPr txBox="1"/>
          <p:nvPr/>
        </p:nvSpPr>
        <p:spPr>
          <a:xfrm>
            <a:off x="611560" y="6237312"/>
            <a:ext cx="2334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Pavel Alekseychik 2019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56324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i-FI" sz="3200" dirty="0" smtClean="0"/>
              <a:t>Desktop </a:t>
            </a:r>
            <a:r>
              <a:rPr lang="fi-FI" sz="3200" dirty="0" err="1" smtClean="0"/>
              <a:t>drying</a:t>
            </a:r>
            <a:r>
              <a:rPr lang="fi-FI" sz="3200" dirty="0" smtClean="0"/>
              <a:t> </a:t>
            </a:r>
            <a:r>
              <a:rPr lang="fi-FI" sz="3200" dirty="0" err="1" smtClean="0"/>
              <a:t>by</a:t>
            </a:r>
            <a:r>
              <a:rPr lang="fi-FI" sz="3200" dirty="0" smtClean="0"/>
              <a:t> </a:t>
            </a:r>
            <a:r>
              <a:rPr lang="fi-FI" sz="3200" dirty="0" err="1" smtClean="0"/>
              <a:t>thermal</a:t>
            </a:r>
            <a:r>
              <a:rPr lang="fi-FI" sz="3200" dirty="0" smtClean="0"/>
              <a:t> </a:t>
            </a:r>
            <a:r>
              <a:rPr lang="fi-FI" sz="3200" dirty="0" err="1" smtClean="0"/>
              <a:t>camera</a:t>
            </a:r>
            <a:endParaRPr lang="fi-FI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33" y="908720"/>
            <a:ext cx="5292080" cy="350576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96" y="1090049"/>
            <a:ext cx="2661563" cy="1834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83" y="2996952"/>
            <a:ext cx="2571076" cy="180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39" y="4941168"/>
            <a:ext cx="2540520" cy="175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372200" y="6324718"/>
            <a:ext cx="2334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Pavel Alekseychik 2019</a:t>
            </a:r>
            <a:endParaRPr lang="fi-FI" dirty="0"/>
          </a:p>
        </p:txBody>
      </p:sp>
      <p:sp>
        <p:nvSpPr>
          <p:cNvPr id="7" name="TextBox 6"/>
          <p:cNvSpPr txBox="1"/>
          <p:nvPr/>
        </p:nvSpPr>
        <p:spPr>
          <a:xfrm>
            <a:off x="4499992" y="4438788"/>
            <a:ext cx="45568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Note</a:t>
            </a:r>
            <a:r>
              <a:rPr lang="fi-FI" dirty="0"/>
              <a:t> </a:t>
            </a:r>
            <a:r>
              <a:rPr lang="fi-FI" dirty="0" err="1" smtClean="0"/>
              <a:t>temperature</a:t>
            </a:r>
            <a:r>
              <a:rPr lang="fi-FI" dirty="0" smtClean="0"/>
              <a:t> </a:t>
            </a:r>
            <a:r>
              <a:rPr lang="fi-FI" dirty="0" err="1" smtClean="0"/>
              <a:t>gradient</a:t>
            </a:r>
            <a:r>
              <a:rPr lang="fi-FI" dirty="0" smtClean="0"/>
              <a:t> in </a:t>
            </a:r>
            <a:r>
              <a:rPr lang="fi-FI" dirty="0" err="1" smtClean="0"/>
              <a:t>dry</a:t>
            </a:r>
            <a:r>
              <a:rPr lang="fi-FI" dirty="0" smtClean="0"/>
              <a:t> vs. wet </a:t>
            </a:r>
            <a:r>
              <a:rPr lang="fi-FI" dirty="0" err="1" smtClean="0"/>
              <a:t>moss</a:t>
            </a:r>
            <a:endParaRPr lang="fi-FI" dirty="0" smtClean="0"/>
          </a:p>
          <a:p>
            <a:pPr marL="285750" indent="-285750">
              <a:buFontTx/>
              <a:buChar char="-"/>
            </a:pPr>
            <a:r>
              <a:rPr lang="fi-FI" dirty="0" err="1" smtClean="0"/>
              <a:t>Radiation</a:t>
            </a:r>
            <a:r>
              <a:rPr lang="fi-FI" dirty="0" smtClean="0"/>
              <a:t> </a:t>
            </a:r>
            <a:r>
              <a:rPr lang="fi-FI" dirty="0" err="1" smtClean="0"/>
              <a:t>balance</a:t>
            </a:r>
            <a:endParaRPr lang="fi-FI" dirty="0" smtClean="0"/>
          </a:p>
          <a:p>
            <a:pPr marL="285750" indent="-285750">
              <a:buFontTx/>
              <a:buChar char="-"/>
            </a:pPr>
            <a:r>
              <a:rPr lang="fi-FI" dirty="0" err="1" smtClean="0"/>
              <a:t>Evaporative</a:t>
            </a:r>
            <a:r>
              <a:rPr lang="fi-FI" dirty="0" smtClean="0"/>
              <a:t> </a:t>
            </a:r>
            <a:r>
              <a:rPr lang="fi-FI" dirty="0" err="1" smtClean="0"/>
              <a:t>cooling</a:t>
            </a:r>
            <a:endParaRPr lang="fi-FI" dirty="0" smtClean="0"/>
          </a:p>
          <a:p>
            <a:pPr marL="285750" indent="-285750">
              <a:buFontTx/>
              <a:buChar char="-"/>
            </a:pPr>
            <a:r>
              <a:rPr lang="fi-FI" dirty="0" smtClean="0"/>
              <a:t>Progressive </a:t>
            </a:r>
            <a:r>
              <a:rPr lang="fi-FI" dirty="0" err="1" smtClean="0"/>
              <a:t>drying</a:t>
            </a:r>
            <a:r>
              <a:rPr lang="fi-FI" dirty="0" smtClean="0"/>
              <a:t> </a:t>
            </a:r>
            <a:r>
              <a:rPr lang="fi-FI" dirty="0" err="1" smtClean="0"/>
              <a:t>from</a:t>
            </a:r>
            <a:r>
              <a:rPr lang="fi-FI" dirty="0" smtClean="0"/>
              <a:t> top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988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i-FI" sz="3600" dirty="0" smtClean="0">
                <a:solidFill>
                  <a:schemeClr val="accent6"/>
                </a:solidFill>
              </a:rPr>
              <a:t>Moss </a:t>
            </a:r>
            <a:r>
              <a:rPr lang="fi-FI" sz="3600" dirty="0" err="1" smtClean="0">
                <a:solidFill>
                  <a:schemeClr val="accent6"/>
                </a:solidFill>
              </a:rPr>
              <a:t>canopy</a:t>
            </a:r>
            <a:r>
              <a:rPr lang="fi-FI" sz="3600" dirty="0" smtClean="0">
                <a:solidFill>
                  <a:schemeClr val="accent6"/>
                </a:solidFill>
              </a:rPr>
              <a:t> as 1D </a:t>
            </a:r>
            <a:r>
              <a:rPr lang="fi-FI" sz="3600" dirty="0" err="1" smtClean="0">
                <a:solidFill>
                  <a:schemeClr val="accent6"/>
                </a:solidFill>
              </a:rPr>
              <a:t>porous</a:t>
            </a:r>
            <a:r>
              <a:rPr lang="fi-FI" sz="3600" dirty="0" smtClean="0">
                <a:solidFill>
                  <a:schemeClr val="accent6"/>
                </a:solidFill>
              </a:rPr>
              <a:t> media (’</a:t>
            </a:r>
            <a:r>
              <a:rPr lang="fi-FI" sz="3600" dirty="0" err="1" smtClean="0">
                <a:solidFill>
                  <a:schemeClr val="accent6"/>
                </a:solidFill>
              </a:rPr>
              <a:t>sponge</a:t>
            </a:r>
            <a:r>
              <a:rPr lang="fi-FI" sz="3600" dirty="0" smtClean="0">
                <a:solidFill>
                  <a:schemeClr val="accent6"/>
                </a:solidFill>
              </a:rPr>
              <a:t>’)</a:t>
            </a:r>
            <a:endParaRPr lang="fi-FI" sz="3600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i-FI" sz="2000" b="1" dirty="0" err="1" smtClean="0">
                <a:solidFill>
                  <a:schemeClr val="accent1"/>
                </a:solidFill>
                <a:sym typeface="Wingdings" panose="05000000000000000000" pitchFamily="2" charset="2"/>
              </a:rPr>
              <a:t>Two</a:t>
            </a:r>
            <a:r>
              <a:rPr lang="fi-FI" sz="2000" b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sz="2000" b="1" dirty="0" err="1" smtClean="0">
                <a:solidFill>
                  <a:schemeClr val="accent1"/>
                </a:solidFill>
                <a:sym typeface="Wingdings" panose="05000000000000000000" pitchFamily="2" charset="2"/>
              </a:rPr>
              <a:t>domains</a:t>
            </a:r>
            <a:r>
              <a:rPr lang="fi-FI" sz="2000" b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, </a:t>
            </a:r>
            <a:r>
              <a:rPr lang="fi-FI" sz="2000" b="1" dirty="0" err="1" smtClean="0">
                <a:solidFill>
                  <a:schemeClr val="accent1"/>
                </a:solidFill>
                <a:sym typeface="Wingdings" panose="05000000000000000000" pitchFamily="2" charset="2"/>
              </a:rPr>
              <a:t>both</a:t>
            </a:r>
            <a:r>
              <a:rPr lang="fi-FI" sz="2000" b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sz="2000" b="1" dirty="0" err="1" smtClean="0">
                <a:solidFill>
                  <a:schemeClr val="accent1"/>
                </a:solidFill>
                <a:sym typeface="Wingdings" panose="05000000000000000000" pitchFamily="2" charset="2"/>
              </a:rPr>
              <a:t>horizontally</a:t>
            </a:r>
            <a:r>
              <a:rPr lang="fi-FI" sz="2000" b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sz="2000" b="1" dirty="0" err="1" smtClean="0">
                <a:solidFill>
                  <a:schemeClr val="accent1"/>
                </a:solidFill>
                <a:sym typeface="Wingdings" panose="05000000000000000000" pitchFamily="2" charset="2"/>
              </a:rPr>
              <a:t>homogeneous</a:t>
            </a:r>
            <a:r>
              <a:rPr lang="fi-FI" sz="2000" b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sz="2000" b="1" dirty="0" err="1" smtClean="0">
                <a:solidFill>
                  <a:schemeClr val="accent1"/>
                </a:solidFill>
                <a:sym typeface="Wingdings" panose="05000000000000000000" pitchFamily="2" charset="2"/>
              </a:rPr>
              <a:t>porous</a:t>
            </a:r>
            <a:r>
              <a:rPr lang="fi-FI" sz="2000" b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 media</a:t>
            </a:r>
          </a:p>
          <a:p>
            <a:pPr marL="0" indent="0">
              <a:buNone/>
            </a:pPr>
            <a:r>
              <a:rPr lang="fi-FI" sz="2000" b="1" dirty="0" smtClean="0">
                <a:sym typeface="Wingdings" panose="05000000000000000000" pitchFamily="2" charset="2"/>
              </a:rPr>
              <a:t>Moss ’</a:t>
            </a:r>
            <a:r>
              <a:rPr lang="fi-FI" sz="2000" b="1" dirty="0" err="1" smtClean="0">
                <a:sym typeface="Wingdings" panose="05000000000000000000" pitchFamily="2" charset="2"/>
              </a:rPr>
              <a:t>tissues</a:t>
            </a:r>
            <a:r>
              <a:rPr lang="fi-FI" sz="2000" b="1" dirty="0" smtClean="0">
                <a:sym typeface="Wingdings" panose="05000000000000000000" pitchFamily="2" charset="2"/>
              </a:rPr>
              <a:t>’: </a:t>
            </a:r>
            <a:r>
              <a:rPr lang="fi-FI" sz="2000" b="1" dirty="0" err="1" smtClean="0">
                <a:sym typeface="Wingdings" panose="05000000000000000000" pitchFamily="2" charset="2"/>
              </a:rPr>
              <a:t>ds/dt</a:t>
            </a:r>
            <a:r>
              <a:rPr lang="fi-FI" sz="2000" b="1" dirty="0" smtClean="0">
                <a:sym typeface="Wingdings" panose="05000000000000000000" pitchFamily="2" charset="2"/>
              </a:rPr>
              <a:t> = …</a:t>
            </a:r>
          </a:p>
          <a:p>
            <a:pPr marL="285750" lvl="1"/>
            <a:r>
              <a:rPr lang="fi-FI" sz="1600" dirty="0" smtClean="0">
                <a:sym typeface="Wingdings" panose="05000000000000000000" pitchFamily="2" charset="2"/>
              </a:rPr>
              <a:t>Liquid </a:t>
            </a:r>
            <a:r>
              <a:rPr lang="fi-FI" sz="1600" dirty="0" err="1" smtClean="0">
                <a:sym typeface="Wingdings" panose="05000000000000000000" pitchFamily="2" charset="2"/>
              </a:rPr>
              <a:t>water</a:t>
            </a:r>
            <a:r>
              <a:rPr lang="fi-FI" sz="1600" dirty="0" smtClean="0">
                <a:sym typeface="Wingdings" panose="05000000000000000000" pitchFamily="2" charset="2"/>
              </a:rPr>
              <a:t>  </a:t>
            </a:r>
            <a:r>
              <a:rPr lang="fi-FI" sz="1600" dirty="0" err="1" smtClean="0">
                <a:sym typeface="Wingdings" panose="05000000000000000000" pitchFamily="2" charset="2"/>
              </a:rPr>
              <a:t>flow</a:t>
            </a:r>
            <a:r>
              <a:rPr lang="fi-FI" sz="1600" dirty="0" smtClean="0">
                <a:sym typeface="Wingdings" panose="05000000000000000000" pitchFamily="2" charset="2"/>
              </a:rPr>
              <a:t> and </a:t>
            </a:r>
            <a:r>
              <a:rPr lang="fi-FI" sz="1600" dirty="0" err="1" smtClean="0">
                <a:sym typeface="Wingdings" panose="05000000000000000000" pitchFamily="2" charset="2"/>
              </a:rPr>
              <a:t>heat</a:t>
            </a:r>
            <a:r>
              <a:rPr lang="fi-FI" sz="1600" dirty="0" smtClean="0"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ym typeface="Wingdings" panose="05000000000000000000" pitchFamily="2" charset="2"/>
              </a:rPr>
              <a:t>conduction</a:t>
            </a:r>
            <a:r>
              <a:rPr lang="fi-FI" sz="1600" dirty="0" smtClean="0">
                <a:sym typeface="Wingdings" panose="05000000000000000000" pitchFamily="2" charset="2"/>
              </a:rPr>
              <a:t>, </a:t>
            </a:r>
            <a:r>
              <a:rPr lang="fi-FI" sz="1600" dirty="0" err="1" smtClean="0">
                <a:sym typeface="Wingdings" panose="05000000000000000000" pitchFamily="2" charset="2"/>
              </a:rPr>
              <a:t>analogy</a:t>
            </a:r>
            <a:r>
              <a:rPr lang="fi-FI" sz="1600" dirty="0" smtClean="0">
                <a:sym typeface="Wingdings" panose="05000000000000000000" pitchFamily="2" charset="2"/>
              </a:rPr>
              <a:t> to 1D </a:t>
            </a:r>
            <a:r>
              <a:rPr lang="fi-FI" sz="1600" dirty="0" err="1" smtClean="0">
                <a:sym typeface="Wingdings" panose="05000000000000000000" pitchFamily="2" charset="2"/>
              </a:rPr>
              <a:t>diffusion</a:t>
            </a:r>
            <a:r>
              <a:rPr lang="fi-FI" sz="1600" dirty="0">
                <a:sym typeface="Wingdings" panose="05000000000000000000" pitchFamily="2" charset="2"/>
              </a:rPr>
              <a:t> </a:t>
            </a:r>
            <a:r>
              <a:rPr lang="fi-FI" sz="1600" dirty="0" smtClean="0">
                <a:sym typeface="Wingdings" panose="05000000000000000000" pitchFamily="2" charset="2"/>
              </a:rPr>
              <a:t>in </a:t>
            </a:r>
            <a:r>
              <a:rPr lang="fi-FI" sz="1600" dirty="0" err="1" smtClean="0">
                <a:sym typeface="Wingdings" panose="05000000000000000000" pitchFamily="2" charset="2"/>
              </a:rPr>
              <a:t>soil</a:t>
            </a:r>
            <a:endParaRPr lang="fi-FI" sz="1600" dirty="0" smtClean="0">
              <a:sym typeface="Wingdings" panose="05000000000000000000" pitchFamily="2" charset="2"/>
            </a:endParaRPr>
          </a:p>
          <a:p>
            <a:pPr marL="285750" lvl="1"/>
            <a:r>
              <a:rPr lang="fi-FI" sz="1600" dirty="0" err="1" smtClean="0">
                <a:sym typeface="Wingdings" panose="05000000000000000000" pitchFamily="2" charset="2"/>
              </a:rPr>
              <a:t>Coupled</a:t>
            </a:r>
            <a:r>
              <a:rPr lang="fi-FI" sz="1600" dirty="0" smtClean="0">
                <a:sym typeface="Wingdings" panose="05000000000000000000" pitchFamily="2" charset="2"/>
              </a:rPr>
              <a:t>  </a:t>
            </a:r>
            <a:r>
              <a:rPr lang="fi-FI" sz="1600" dirty="0" err="1" smtClean="0">
                <a:sym typeface="Wingdings" panose="05000000000000000000" pitchFamily="2" charset="2"/>
              </a:rPr>
              <a:t>equations</a:t>
            </a:r>
            <a:endParaRPr lang="fi-FI" sz="16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i-FI" sz="2000" b="1" dirty="0" smtClean="0">
                <a:sym typeface="Wingdings" panose="05000000000000000000" pitchFamily="2" charset="2"/>
              </a:rPr>
              <a:t>Moss ’air </a:t>
            </a:r>
            <a:r>
              <a:rPr lang="fi-FI" sz="2000" b="1" dirty="0" err="1" smtClean="0">
                <a:sym typeface="Wingdings" panose="05000000000000000000" pitchFamily="2" charset="2"/>
              </a:rPr>
              <a:t>space</a:t>
            </a:r>
            <a:r>
              <a:rPr lang="fi-FI" sz="2000" b="1" dirty="0" smtClean="0">
                <a:sym typeface="Wingdings" panose="05000000000000000000" pitchFamily="2" charset="2"/>
              </a:rPr>
              <a:t>’: </a:t>
            </a:r>
            <a:r>
              <a:rPr lang="fi-FI" sz="2000" b="1" dirty="0" err="1" smtClean="0">
                <a:sym typeface="Wingdings" panose="05000000000000000000" pitchFamily="2" charset="2"/>
              </a:rPr>
              <a:t>ds/dt</a:t>
            </a:r>
            <a:r>
              <a:rPr lang="fi-FI" sz="2000" b="1" dirty="0" smtClean="0">
                <a:sym typeface="Wingdings" panose="05000000000000000000" pitchFamily="2" charset="2"/>
              </a:rPr>
              <a:t> = 0</a:t>
            </a:r>
          </a:p>
          <a:p>
            <a:pPr marL="285750" lvl="1"/>
            <a:r>
              <a:rPr lang="fi-FI" sz="1600" dirty="0" err="1" smtClean="0">
                <a:sym typeface="Wingdings" panose="05000000000000000000" pitchFamily="2" charset="2"/>
              </a:rPr>
              <a:t>Shortwave</a:t>
            </a:r>
            <a:r>
              <a:rPr lang="fi-FI" sz="1600" dirty="0" smtClean="0">
                <a:sym typeface="Wingdings" panose="05000000000000000000" pitchFamily="2" charset="2"/>
              </a:rPr>
              <a:t> and </a:t>
            </a:r>
            <a:r>
              <a:rPr lang="fi-FI" sz="1600" dirty="0" err="1" smtClean="0">
                <a:sym typeface="Wingdings" panose="05000000000000000000" pitchFamily="2" charset="2"/>
              </a:rPr>
              <a:t>and</a:t>
            </a:r>
            <a:r>
              <a:rPr lang="fi-FI" sz="1600" dirty="0" smtClean="0"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ym typeface="Wingdings" panose="05000000000000000000" pitchFamily="2" charset="2"/>
              </a:rPr>
              <a:t>thermal</a:t>
            </a:r>
            <a:r>
              <a:rPr lang="fi-FI" sz="1600" dirty="0" smtClean="0"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ym typeface="Wingdings" panose="05000000000000000000" pitchFamily="2" charset="2"/>
              </a:rPr>
              <a:t>radiation</a:t>
            </a:r>
            <a:r>
              <a:rPr lang="fi-FI" sz="1600" dirty="0" smtClean="0">
                <a:sym typeface="Wingdings" panose="05000000000000000000" pitchFamily="2" charset="2"/>
              </a:rPr>
              <a:t> in </a:t>
            </a:r>
            <a:r>
              <a:rPr lang="fi-FI" sz="1600" dirty="0" err="1" smtClean="0">
                <a:sym typeface="Wingdings" panose="05000000000000000000" pitchFamily="2" charset="2"/>
              </a:rPr>
              <a:t>porous</a:t>
            </a:r>
            <a:r>
              <a:rPr lang="fi-FI" sz="1600" dirty="0" smtClean="0">
                <a:sym typeface="Wingdings" panose="05000000000000000000" pitchFamily="2" charset="2"/>
              </a:rPr>
              <a:t> media</a:t>
            </a:r>
            <a:endParaRPr lang="fi-FI" sz="2000" dirty="0" smtClean="0">
              <a:sym typeface="Wingdings" panose="05000000000000000000" pitchFamily="2" charset="2"/>
            </a:endParaRPr>
          </a:p>
          <a:p>
            <a:pPr marL="285750" lvl="1"/>
            <a:r>
              <a:rPr lang="fi-FI" sz="1600" dirty="0" err="1" smtClean="0">
                <a:sym typeface="Wingdings" panose="05000000000000000000" pitchFamily="2" charset="2"/>
              </a:rPr>
              <a:t>Momentum</a:t>
            </a:r>
            <a:r>
              <a:rPr lang="fi-FI" sz="1600" dirty="0" smtClean="0">
                <a:sym typeface="Wingdings" panose="05000000000000000000" pitchFamily="2" charset="2"/>
              </a:rPr>
              <a:t>, </a:t>
            </a:r>
            <a:r>
              <a:rPr lang="fi-FI" sz="1600" dirty="0" err="1" smtClean="0">
                <a:sym typeface="Wingdings" panose="05000000000000000000" pitchFamily="2" charset="2"/>
              </a:rPr>
              <a:t>water</a:t>
            </a:r>
            <a:r>
              <a:rPr lang="fi-FI" sz="1600" dirty="0" smtClean="0"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ym typeface="Wingdings" panose="05000000000000000000" pitchFamily="2" charset="2"/>
              </a:rPr>
              <a:t>vapor</a:t>
            </a:r>
            <a:r>
              <a:rPr lang="fi-FI" sz="1600" dirty="0" smtClean="0">
                <a:sym typeface="Wingdings" panose="05000000000000000000" pitchFamily="2" charset="2"/>
              </a:rPr>
              <a:t> and </a:t>
            </a:r>
            <a:r>
              <a:rPr lang="fi-FI" sz="1600" dirty="0" err="1" smtClean="0">
                <a:sym typeface="Wingdings" panose="05000000000000000000" pitchFamily="2" charset="2"/>
              </a:rPr>
              <a:t>heat</a:t>
            </a:r>
            <a:r>
              <a:rPr lang="fi-FI" sz="1600" dirty="0" smtClean="0"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ym typeface="Wingdings" panose="05000000000000000000" pitchFamily="2" charset="2"/>
              </a:rPr>
              <a:t>transfer</a:t>
            </a:r>
            <a:r>
              <a:rPr lang="fi-FI" sz="1600" dirty="0" smtClean="0">
                <a:sym typeface="Wingdings" panose="05000000000000000000" pitchFamily="2" charset="2"/>
              </a:rPr>
              <a:t> in (</a:t>
            </a:r>
            <a:r>
              <a:rPr lang="fi-FI" sz="1600" dirty="0" err="1" smtClean="0">
                <a:sym typeface="Wingdings" panose="05000000000000000000" pitchFamily="2" charset="2"/>
              </a:rPr>
              <a:t>diffusion</a:t>
            </a:r>
            <a:r>
              <a:rPr lang="fi-FI" sz="1600" dirty="0" smtClean="0"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ym typeface="Wingdings" panose="05000000000000000000" pitchFamily="2" charset="2"/>
              </a:rPr>
              <a:t>analogy</a:t>
            </a:r>
            <a:r>
              <a:rPr lang="fi-FI" sz="1600" dirty="0" smtClean="0">
                <a:sym typeface="Wingdings" panose="05000000000000000000" pitchFamily="2" charset="2"/>
              </a:rPr>
              <a:t>)</a:t>
            </a:r>
          </a:p>
          <a:p>
            <a:pPr marL="0" lvl="1" indent="0">
              <a:buNone/>
            </a:pPr>
            <a:endParaRPr lang="fi-FI" sz="1600" dirty="0" smtClean="0">
              <a:sym typeface="Wingdings" panose="05000000000000000000" pitchFamily="2" charset="2"/>
            </a:endParaRPr>
          </a:p>
          <a:p>
            <a:pPr marL="0" lvl="1" indent="0">
              <a:buNone/>
            </a:pPr>
            <a:r>
              <a:rPr lang="fi-FI" sz="1600" dirty="0" err="1" smtClean="0">
                <a:sym typeface="Wingdings" panose="05000000000000000000" pitchFamily="2" charset="2"/>
              </a:rPr>
              <a:t>Domains</a:t>
            </a:r>
            <a:r>
              <a:rPr lang="fi-FI" sz="1600" dirty="0" smtClean="0"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ym typeface="Wingdings" panose="05000000000000000000" pitchFamily="2" charset="2"/>
              </a:rPr>
              <a:t>coupled</a:t>
            </a:r>
            <a:r>
              <a:rPr lang="fi-FI" sz="1600" dirty="0" smtClean="0"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ym typeface="Wingdings" panose="05000000000000000000" pitchFamily="2" charset="2"/>
              </a:rPr>
              <a:t>trough</a:t>
            </a:r>
            <a:r>
              <a:rPr lang="fi-FI" sz="1600" dirty="0" smtClean="0">
                <a:sym typeface="Wingdings" panose="05000000000000000000" pitchFamily="2" charset="2"/>
              </a:rPr>
              <a:t> </a:t>
            </a:r>
            <a:r>
              <a:rPr lang="fi-FI" sz="1600" dirty="0" err="1">
                <a:sym typeface="Wingdings" panose="05000000000000000000" pitchFamily="2" charset="2"/>
              </a:rPr>
              <a:t>s</a:t>
            </a:r>
            <a:r>
              <a:rPr lang="fi-FI" sz="1600" dirty="0" err="1" smtClean="0">
                <a:sym typeface="Wingdings" panose="05000000000000000000" pitchFamily="2" charset="2"/>
              </a:rPr>
              <a:t>urface</a:t>
            </a:r>
            <a:r>
              <a:rPr lang="fi-FI" sz="1600" dirty="0" smtClean="0"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ym typeface="Wingdings" panose="05000000000000000000" pitchFamily="2" charset="2"/>
              </a:rPr>
              <a:t>energy</a:t>
            </a:r>
            <a:r>
              <a:rPr lang="fi-FI" sz="1600" dirty="0" smtClean="0"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ym typeface="Wingdings" panose="05000000000000000000" pitchFamily="2" charset="2"/>
              </a:rPr>
              <a:t>balance</a:t>
            </a:r>
            <a:r>
              <a:rPr lang="fi-FI" sz="1600" dirty="0" smtClean="0">
                <a:sym typeface="Wingdings" panose="05000000000000000000" pitchFamily="2" charset="2"/>
              </a:rPr>
              <a:t> at </a:t>
            </a:r>
            <a:r>
              <a:rPr lang="fi-FI" sz="1600" dirty="0" err="1" smtClean="0">
                <a:sym typeface="Wingdings" panose="05000000000000000000" pitchFamily="2" charset="2"/>
              </a:rPr>
              <a:t>each</a:t>
            </a:r>
            <a:r>
              <a:rPr lang="fi-FI" sz="1600" dirty="0" smtClean="0">
                <a:sym typeface="Wingdings" panose="05000000000000000000" pitchFamily="2" charset="2"/>
              </a:rPr>
              <a:t> ’</a:t>
            </a:r>
            <a:r>
              <a:rPr lang="fi-FI" sz="1600" dirty="0" err="1" smtClean="0">
                <a:sym typeface="Wingdings" panose="05000000000000000000" pitchFamily="2" charset="2"/>
              </a:rPr>
              <a:t>canopy</a:t>
            </a:r>
            <a:r>
              <a:rPr lang="fi-FI" sz="1600" dirty="0" smtClean="0"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ym typeface="Wingdings" panose="05000000000000000000" pitchFamily="2" charset="2"/>
              </a:rPr>
              <a:t>layer</a:t>
            </a:r>
            <a:r>
              <a:rPr lang="fi-FI" sz="1600" dirty="0" smtClean="0">
                <a:sym typeface="Wingdings" panose="05000000000000000000" pitchFamily="2" charset="2"/>
              </a:rPr>
              <a:t>’</a:t>
            </a:r>
          </a:p>
          <a:p>
            <a:pPr marL="0" lvl="1" indent="0">
              <a:buNone/>
            </a:pPr>
            <a:r>
              <a:rPr lang="fi-FI" sz="1600" dirty="0" smtClean="0">
                <a:sym typeface="Wingdings" panose="05000000000000000000" pitchFamily="2" charset="2"/>
              </a:rPr>
              <a:t>Moss </a:t>
            </a:r>
            <a:r>
              <a:rPr lang="fi-FI" sz="1600" dirty="0" err="1" smtClean="0">
                <a:sym typeface="Wingdings" panose="05000000000000000000" pitchFamily="2" charset="2"/>
              </a:rPr>
              <a:t>properties</a:t>
            </a:r>
            <a:r>
              <a:rPr lang="fi-FI" sz="1600" dirty="0" smtClean="0"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ym typeface="Wingdings" panose="05000000000000000000" pitchFamily="2" charset="2"/>
              </a:rPr>
              <a:t>determine</a:t>
            </a:r>
            <a:r>
              <a:rPr lang="fi-FI" sz="1600" dirty="0" smtClean="0">
                <a:sym typeface="Wingdings" panose="05000000000000000000" pitchFamily="2" charset="2"/>
              </a:rPr>
              <a:t> </a:t>
            </a:r>
            <a:r>
              <a:rPr lang="fi-FI" sz="1600" dirty="0" err="1" smtClean="0">
                <a:sym typeface="Wingdings" panose="05000000000000000000" pitchFamily="2" charset="2"/>
              </a:rPr>
              <a:t>characteristics</a:t>
            </a:r>
            <a:r>
              <a:rPr lang="fi-FI" sz="1600" dirty="0" smtClean="0">
                <a:sym typeface="Wingdings" panose="05000000000000000000" pitchFamily="2" charset="2"/>
              </a:rPr>
              <a:t>.</a:t>
            </a:r>
            <a:endParaRPr lang="fi-FI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988345"/>
            <a:ext cx="2664296" cy="227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531" y="3284984"/>
            <a:ext cx="4658469" cy="3464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588" y="230318"/>
            <a:ext cx="4629085" cy="64807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4" y="2780928"/>
            <a:ext cx="4368414" cy="38336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8" y="220011"/>
            <a:ext cx="4296966" cy="23042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1115616" y="3861048"/>
            <a:ext cx="288032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19872" y="1772816"/>
            <a:ext cx="288032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724128" y="6237312"/>
            <a:ext cx="288032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843808" y="1377994"/>
            <a:ext cx="288032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99792" y="2420888"/>
            <a:ext cx="432048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56114" y="1844824"/>
            <a:ext cx="288032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884368" y="1700808"/>
            <a:ext cx="432048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36096" y="3068960"/>
            <a:ext cx="576064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4008" y="2524267"/>
            <a:ext cx="288032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084168" y="6237312"/>
            <a:ext cx="288032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555776" y="6702035"/>
            <a:ext cx="288032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67216" y="6517369"/>
            <a:ext cx="77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’</a:t>
            </a:r>
            <a:r>
              <a:rPr lang="fi-FI" dirty="0" err="1" smtClean="0"/>
              <a:t>traits</a:t>
            </a:r>
            <a:r>
              <a:rPr lang="fi-FI" dirty="0" smtClean="0"/>
              <a:t>’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79512" y="6733335"/>
            <a:ext cx="288032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7591" y="6548669"/>
            <a:ext cx="1797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Leaf-area</a:t>
            </a:r>
            <a:r>
              <a:rPr lang="fi-FI" dirty="0" smtClean="0"/>
              <a:t> </a:t>
            </a:r>
            <a:r>
              <a:rPr lang="fi-FI" dirty="0" err="1" smtClean="0"/>
              <a:t>density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0392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808" y="1515803"/>
            <a:ext cx="4680520" cy="531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495" y="2739939"/>
            <a:ext cx="4631865" cy="395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7504" y="260648"/>
            <a:ext cx="91502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 err="1" smtClean="0"/>
              <a:t>Feather</a:t>
            </a:r>
            <a:r>
              <a:rPr lang="fi-FI" b="1" dirty="0" smtClean="0"/>
              <a:t> </a:t>
            </a:r>
            <a:r>
              <a:rPr lang="fi-FI" b="1" dirty="0" err="1" smtClean="0"/>
              <a:t>moss</a:t>
            </a:r>
            <a:r>
              <a:rPr lang="fi-FI" b="1" dirty="0" smtClean="0"/>
              <a:t>, </a:t>
            </a:r>
            <a:r>
              <a:rPr lang="fi-FI" b="1" dirty="0" err="1" smtClean="0"/>
              <a:t>rapid</a:t>
            </a:r>
            <a:r>
              <a:rPr lang="fi-FI" b="1" dirty="0" smtClean="0"/>
              <a:t> </a:t>
            </a:r>
            <a:r>
              <a:rPr lang="fi-FI" b="1" dirty="0" err="1" smtClean="0"/>
              <a:t>drying</a:t>
            </a:r>
            <a:r>
              <a:rPr lang="fi-FI" dirty="0" smtClean="0"/>
              <a:t>: </a:t>
            </a:r>
            <a:r>
              <a:rPr lang="fi-FI" dirty="0" err="1" smtClean="0"/>
              <a:t>Light</a:t>
            </a:r>
            <a:r>
              <a:rPr lang="fi-FI" dirty="0" smtClean="0"/>
              <a:t> 200 Wm-2, </a:t>
            </a:r>
            <a:r>
              <a:rPr lang="fi-FI" dirty="0" err="1" smtClean="0"/>
              <a:t>Ta</a:t>
            </a:r>
            <a:r>
              <a:rPr lang="fi-FI" dirty="0"/>
              <a:t> </a:t>
            </a:r>
            <a:r>
              <a:rPr lang="fi-FI" dirty="0" smtClean="0"/>
              <a:t>25degC, RH 10%, </a:t>
            </a:r>
            <a:r>
              <a:rPr lang="fi-FI" b="1" dirty="0" err="1" smtClean="0"/>
              <a:t>flow</a:t>
            </a:r>
            <a:r>
              <a:rPr lang="fi-FI" b="1" dirty="0" smtClean="0"/>
              <a:t> 0.3 m/s</a:t>
            </a:r>
          </a:p>
          <a:p>
            <a:r>
              <a:rPr lang="fi-FI" dirty="0" smtClean="0"/>
              <a:t>0.05m </a:t>
            </a:r>
            <a:r>
              <a:rPr lang="fi-FI" dirty="0" err="1" smtClean="0"/>
              <a:t>canopy</a:t>
            </a:r>
            <a:r>
              <a:rPr lang="fi-FI" dirty="0" smtClean="0"/>
              <a:t>, 10 </a:t>
            </a:r>
            <a:r>
              <a:rPr lang="fi-FI" dirty="0" err="1" smtClean="0"/>
              <a:t>layers</a:t>
            </a:r>
            <a:r>
              <a:rPr lang="fi-FI" dirty="0" smtClean="0"/>
              <a:t>. </a:t>
            </a:r>
            <a:r>
              <a:rPr lang="fi-FI" dirty="0" err="1"/>
              <a:t>L</a:t>
            </a:r>
            <a:r>
              <a:rPr lang="fi-FI" dirty="0" err="1" smtClean="0"/>
              <a:t>ower</a:t>
            </a:r>
            <a:r>
              <a:rPr lang="fi-FI" dirty="0" smtClean="0"/>
              <a:t> </a:t>
            </a:r>
            <a:r>
              <a:rPr lang="fi-FI" dirty="0" err="1" smtClean="0"/>
              <a:t>boundary</a:t>
            </a:r>
            <a:r>
              <a:rPr lang="fi-FI" dirty="0" smtClean="0"/>
              <a:t> </a:t>
            </a:r>
            <a:r>
              <a:rPr lang="fi-FI" dirty="0" err="1" smtClean="0"/>
              <a:t>zero</a:t>
            </a:r>
            <a:r>
              <a:rPr lang="fi-FI" dirty="0" smtClean="0"/>
              <a:t> </a:t>
            </a:r>
            <a:r>
              <a:rPr lang="fi-FI" dirty="0" err="1" smtClean="0"/>
              <a:t>heat</a:t>
            </a:r>
            <a:r>
              <a:rPr lang="fi-FI" dirty="0" smtClean="0"/>
              <a:t> and </a:t>
            </a:r>
            <a:r>
              <a:rPr lang="fi-FI" dirty="0" err="1" smtClean="0"/>
              <a:t>water</a:t>
            </a:r>
            <a:r>
              <a:rPr lang="fi-FI" dirty="0" smtClean="0"/>
              <a:t> </a:t>
            </a:r>
            <a:r>
              <a:rPr lang="fi-FI" dirty="0" err="1" smtClean="0"/>
              <a:t>flux</a:t>
            </a:r>
            <a:endParaRPr lang="fi-FI" dirty="0" smtClean="0"/>
          </a:p>
          <a:p>
            <a:r>
              <a:rPr lang="fi-FI" dirty="0" smtClean="0"/>
              <a:t>Moss </a:t>
            </a:r>
            <a:r>
              <a:rPr lang="fi-FI" dirty="0" err="1" smtClean="0"/>
              <a:t>surface</a:t>
            </a:r>
            <a:r>
              <a:rPr lang="fi-FI" dirty="0" smtClean="0"/>
              <a:t> </a:t>
            </a:r>
            <a:r>
              <a:rPr lang="fi-FI" dirty="0" err="1" smtClean="0"/>
              <a:t>area</a:t>
            </a:r>
            <a:r>
              <a:rPr lang="fi-FI" dirty="0" smtClean="0"/>
              <a:t> set to </a:t>
            </a:r>
            <a:r>
              <a:rPr lang="fi-FI" dirty="0" err="1" smtClean="0"/>
              <a:t>decay</a:t>
            </a:r>
            <a:r>
              <a:rPr lang="fi-FI" dirty="0" smtClean="0"/>
              <a:t> </a:t>
            </a:r>
            <a:r>
              <a:rPr lang="fi-FI" dirty="0" err="1" smtClean="0"/>
              <a:t>linearly</a:t>
            </a:r>
            <a:r>
              <a:rPr lang="fi-FI" dirty="0" smtClean="0"/>
              <a:t> </a:t>
            </a:r>
            <a:r>
              <a:rPr lang="fi-FI" dirty="0" err="1" smtClean="0"/>
              <a:t>when</a:t>
            </a:r>
            <a:r>
              <a:rPr lang="fi-FI" dirty="0" smtClean="0"/>
              <a:t> </a:t>
            </a:r>
            <a:r>
              <a:rPr lang="fi-FI" dirty="0" err="1" smtClean="0"/>
              <a:t>water</a:t>
            </a:r>
            <a:r>
              <a:rPr lang="fi-FI" dirty="0" smtClean="0"/>
              <a:t> </a:t>
            </a:r>
            <a:r>
              <a:rPr lang="fi-FI" dirty="0" err="1" smtClean="0"/>
              <a:t>content</a:t>
            </a:r>
            <a:r>
              <a:rPr lang="fi-FI" dirty="0" smtClean="0"/>
              <a:t> </a:t>
            </a:r>
            <a:r>
              <a:rPr lang="fi-FI" dirty="0" err="1" smtClean="0"/>
              <a:t>below</a:t>
            </a:r>
            <a:r>
              <a:rPr lang="fi-FI" dirty="0" smtClean="0"/>
              <a:t> 5 g/g; </a:t>
            </a:r>
            <a:r>
              <a:rPr lang="fi-FI" dirty="0" err="1" smtClean="0"/>
              <a:t>goes</a:t>
            </a:r>
            <a:r>
              <a:rPr lang="fi-FI" dirty="0" smtClean="0"/>
              <a:t> to </a:t>
            </a:r>
            <a:r>
              <a:rPr lang="fi-FI" dirty="0" err="1" smtClean="0"/>
              <a:t>half</a:t>
            </a:r>
            <a:r>
              <a:rPr lang="fi-FI" dirty="0" smtClean="0"/>
              <a:t> at 0 g/g</a:t>
            </a:r>
          </a:p>
          <a:p>
            <a:r>
              <a:rPr lang="fi-FI" dirty="0" err="1" smtClean="0"/>
              <a:t>Photosynthesis</a:t>
            </a:r>
            <a:r>
              <a:rPr lang="fi-FI" dirty="0" smtClean="0"/>
              <a:t> &amp; </a:t>
            </a:r>
            <a:r>
              <a:rPr lang="fi-FI" dirty="0" err="1" smtClean="0"/>
              <a:t>respiration</a:t>
            </a:r>
            <a:r>
              <a:rPr lang="fi-FI" dirty="0" smtClean="0"/>
              <a:t> = </a:t>
            </a:r>
            <a:r>
              <a:rPr lang="fi-FI" dirty="0" err="1" smtClean="0"/>
              <a:t>f(water</a:t>
            </a:r>
            <a:r>
              <a:rPr lang="fi-FI" dirty="0"/>
              <a:t> </a:t>
            </a:r>
            <a:r>
              <a:rPr lang="fi-FI" dirty="0" err="1" smtClean="0"/>
              <a:t>content</a:t>
            </a:r>
            <a:r>
              <a:rPr lang="fi-FI" dirty="0" smtClean="0"/>
              <a:t> &amp; T)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3346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401115"/>
            <a:ext cx="4608512" cy="530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01115"/>
            <a:ext cx="4572000" cy="400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116632"/>
            <a:ext cx="7855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 err="1" smtClean="0"/>
              <a:t>Feather</a:t>
            </a:r>
            <a:r>
              <a:rPr lang="fi-FI" b="1" dirty="0" smtClean="0"/>
              <a:t> </a:t>
            </a:r>
            <a:r>
              <a:rPr lang="fi-FI" b="1" dirty="0" err="1" smtClean="0"/>
              <a:t>moss</a:t>
            </a:r>
            <a:r>
              <a:rPr lang="fi-FI" b="1" dirty="0" smtClean="0"/>
              <a:t>, </a:t>
            </a:r>
            <a:r>
              <a:rPr lang="fi-FI" b="1" dirty="0" err="1" smtClean="0"/>
              <a:t>slow</a:t>
            </a:r>
            <a:r>
              <a:rPr lang="fi-FI" b="1" dirty="0" smtClean="0"/>
              <a:t> </a:t>
            </a:r>
            <a:r>
              <a:rPr lang="fi-FI" b="1" dirty="0" err="1" smtClean="0"/>
              <a:t>drying</a:t>
            </a:r>
            <a:r>
              <a:rPr lang="fi-FI" dirty="0" smtClean="0"/>
              <a:t>: </a:t>
            </a:r>
            <a:r>
              <a:rPr lang="fi-FI" dirty="0" err="1" smtClean="0"/>
              <a:t>Light</a:t>
            </a:r>
            <a:r>
              <a:rPr lang="fi-FI" dirty="0" smtClean="0"/>
              <a:t> 200 Wm-2, </a:t>
            </a:r>
            <a:r>
              <a:rPr lang="fi-FI" dirty="0" err="1" smtClean="0"/>
              <a:t>Ta</a:t>
            </a:r>
            <a:r>
              <a:rPr lang="fi-FI" dirty="0"/>
              <a:t> </a:t>
            </a:r>
            <a:r>
              <a:rPr lang="fi-FI" dirty="0" smtClean="0"/>
              <a:t>25degC, RH 10%, </a:t>
            </a:r>
            <a:r>
              <a:rPr lang="fi-FI" b="1" dirty="0" err="1" smtClean="0"/>
              <a:t>flow</a:t>
            </a:r>
            <a:r>
              <a:rPr lang="fi-FI" b="1" dirty="0" smtClean="0"/>
              <a:t> 0.05 m/s</a:t>
            </a:r>
          </a:p>
          <a:p>
            <a:r>
              <a:rPr lang="fi-FI" dirty="0" err="1" smtClean="0"/>
              <a:t>Lower</a:t>
            </a:r>
            <a:r>
              <a:rPr lang="fi-FI" dirty="0" smtClean="0"/>
              <a:t> </a:t>
            </a:r>
            <a:r>
              <a:rPr lang="fi-FI" dirty="0" err="1" smtClean="0"/>
              <a:t>boundary</a:t>
            </a:r>
            <a:r>
              <a:rPr lang="fi-FI" dirty="0" smtClean="0"/>
              <a:t> </a:t>
            </a:r>
            <a:r>
              <a:rPr lang="fi-FI" dirty="0" err="1" smtClean="0"/>
              <a:t>zero</a:t>
            </a:r>
            <a:r>
              <a:rPr lang="fi-FI" dirty="0" smtClean="0"/>
              <a:t> </a:t>
            </a:r>
            <a:r>
              <a:rPr lang="fi-FI" dirty="0" err="1" smtClean="0"/>
              <a:t>heat</a:t>
            </a:r>
            <a:r>
              <a:rPr lang="fi-FI" dirty="0" smtClean="0"/>
              <a:t> and </a:t>
            </a:r>
            <a:r>
              <a:rPr lang="fi-FI" dirty="0" err="1" smtClean="0"/>
              <a:t>water</a:t>
            </a:r>
            <a:r>
              <a:rPr lang="fi-FI" dirty="0" smtClean="0"/>
              <a:t> </a:t>
            </a:r>
            <a:r>
              <a:rPr lang="fi-FI" dirty="0" err="1" smtClean="0"/>
              <a:t>flux</a:t>
            </a:r>
            <a:endParaRPr lang="fi-FI" dirty="0" smtClean="0"/>
          </a:p>
          <a:p>
            <a:r>
              <a:rPr lang="fi-FI" dirty="0" smtClean="0"/>
              <a:t>Moss </a:t>
            </a:r>
            <a:r>
              <a:rPr lang="fi-FI" dirty="0" err="1" smtClean="0"/>
              <a:t>surface</a:t>
            </a:r>
            <a:r>
              <a:rPr lang="fi-FI" dirty="0" smtClean="0"/>
              <a:t> </a:t>
            </a:r>
            <a:r>
              <a:rPr lang="fi-FI" dirty="0" err="1" smtClean="0"/>
              <a:t>area</a:t>
            </a:r>
            <a:r>
              <a:rPr lang="fi-FI" dirty="0" smtClean="0"/>
              <a:t> </a:t>
            </a:r>
            <a:r>
              <a:rPr lang="fi-FI" dirty="0" err="1" smtClean="0"/>
              <a:t>decays</a:t>
            </a:r>
            <a:r>
              <a:rPr lang="fi-FI" dirty="0" smtClean="0"/>
              <a:t> </a:t>
            </a:r>
            <a:r>
              <a:rPr lang="fi-FI" dirty="0" err="1" smtClean="0"/>
              <a:t>linearly</a:t>
            </a:r>
            <a:r>
              <a:rPr lang="fi-FI" dirty="0" smtClean="0"/>
              <a:t> </a:t>
            </a:r>
            <a:r>
              <a:rPr lang="fi-FI" dirty="0" err="1" smtClean="0"/>
              <a:t>when</a:t>
            </a:r>
            <a:r>
              <a:rPr lang="fi-FI" dirty="0" smtClean="0"/>
              <a:t> </a:t>
            </a:r>
            <a:r>
              <a:rPr lang="fi-FI" dirty="0" err="1" smtClean="0"/>
              <a:t>water</a:t>
            </a:r>
            <a:r>
              <a:rPr lang="fi-FI" dirty="0" smtClean="0"/>
              <a:t> </a:t>
            </a:r>
            <a:r>
              <a:rPr lang="fi-FI" dirty="0" err="1" smtClean="0"/>
              <a:t>content</a:t>
            </a:r>
            <a:r>
              <a:rPr lang="fi-FI" dirty="0" smtClean="0"/>
              <a:t> </a:t>
            </a:r>
            <a:r>
              <a:rPr lang="fi-FI" dirty="0" err="1" smtClean="0"/>
              <a:t>below</a:t>
            </a:r>
            <a:r>
              <a:rPr lang="fi-FI" dirty="0" smtClean="0"/>
              <a:t> 5 g/g to </a:t>
            </a:r>
            <a:r>
              <a:rPr lang="fi-FI" dirty="0" err="1" smtClean="0"/>
              <a:t>half</a:t>
            </a:r>
            <a:r>
              <a:rPr lang="fi-FI" dirty="0" smtClean="0"/>
              <a:t> at 0 g/g</a:t>
            </a:r>
          </a:p>
          <a:p>
            <a:r>
              <a:rPr lang="fi-FI" dirty="0" err="1" smtClean="0"/>
              <a:t>Photosynthesis</a:t>
            </a:r>
            <a:r>
              <a:rPr lang="fi-FI" dirty="0" smtClean="0"/>
              <a:t> &amp; </a:t>
            </a:r>
            <a:r>
              <a:rPr lang="fi-FI" dirty="0" err="1" smtClean="0"/>
              <a:t>respiration</a:t>
            </a:r>
            <a:r>
              <a:rPr lang="fi-FI" dirty="0" smtClean="0"/>
              <a:t> = </a:t>
            </a:r>
            <a:r>
              <a:rPr lang="fi-FI" dirty="0" err="1" smtClean="0"/>
              <a:t>f(water</a:t>
            </a:r>
            <a:r>
              <a:rPr lang="fi-FI" dirty="0"/>
              <a:t> </a:t>
            </a:r>
            <a:r>
              <a:rPr lang="fi-FI" dirty="0" err="1" smtClean="0"/>
              <a:t>content</a:t>
            </a:r>
            <a:r>
              <a:rPr lang="fi-FI" dirty="0" smtClean="0"/>
              <a:t> &amp; T)</a:t>
            </a:r>
            <a:endParaRPr lang="fi-FI" dirty="0"/>
          </a:p>
        </p:txBody>
      </p:sp>
      <p:sp>
        <p:nvSpPr>
          <p:cNvPr id="4" name="TextBox 3"/>
          <p:cNvSpPr txBox="1"/>
          <p:nvPr/>
        </p:nvSpPr>
        <p:spPr>
          <a:xfrm>
            <a:off x="5076056" y="5949280"/>
            <a:ext cx="20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Note</a:t>
            </a:r>
            <a:r>
              <a:rPr lang="fi-FI" dirty="0" smtClean="0"/>
              <a:t> </a:t>
            </a:r>
            <a:r>
              <a:rPr lang="fi-FI" dirty="0" err="1" smtClean="0"/>
              <a:t>time</a:t>
            </a:r>
            <a:r>
              <a:rPr lang="fi-FI" dirty="0" smtClean="0"/>
              <a:t> </a:t>
            </a:r>
            <a:r>
              <a:rPr lang="fi-FI" dirty="0" err="1" smtClean="0"/>
              <a:t>span</a:t>
            </a:r>
            <a:r>
              <a:rPr lang="fi-FI" dirty="0" smtClean="0"/>
              <a:t> 20 h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2699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810</TotalTime>
  <Words>1227</Words>
  <Application>Microsoft Office PowerPoint</Application>
  <PresentationFormat>On-screen Show (4:3)</PresentationFormat>
  <Paragraphs>175</Paragraphs>
  <Slides>20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blank</vt:lpstr>
      <vt:lpstr>Moss-experiments in 2020</vt:lpstr>
      <vt:lpstr>Goals!</vt:lpstr>
      <vt:lpstr>Moss reflectivity &amp; light environment</vt:lpstr>
      <vt:lpstr>Desktop drying by thermal camera</vt:lpstr>
      <vt:lpstr>Desktop drying by thermal camera</vt:lpstr>
      <vt:lpstr>Moss canopy as 1D porous media (’sponge’)</vt:lpstr>
      <vt:lpstr>PowerPoint Presentation</vt:lpstr>
      <vt:lpstr>PowerPoint Presentation</vt:lpstr>
      <vt:lpstr>PowerPoint Presentation</vt:lpstr>
      <vt:lpstr>Traits by moss imaging?</vt:lpstr>
      <vt:lpstr>PowerPoint Presentation</vt:lpstr>
      <vt:lpstr>… response depends on scale: community vs. shoot</vt:lpstr>
      <vt:lpstr>PowerPoint Presentation</vt:lpstr>
      <vt:lpstr>Dynamic case on open habitat, non-shrinking moss, capillary water flow at lower boundary, zero flux for heat.</vt:lpstr>
      <vt:lpstr>Moss-experiments: three main questions</vt:lpstr>
      <vt:lpstr>CO2-exchange</vt:lpstr>
      <vt:lpstr>Moss photosynthesis &amp; net C balance at community scale</vt:lpstr>
      <vt:lpstr>13C / 12 C  Isotope-fluxes during drying-wetting cycles</vt:lpstr>
      <vt:lpstr>Lab setup?</vt:lpstr>
      <vt:lpstr>PowerPoint Presentation</vt:lpstr>
    </vt:vector>
  </TitlesOfParts>
  <Company>LUKE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Samuli Launiainen</dc:creator>
  <cp:lastModifiedBy>Samuli Launiainen</cp:lastModifiedBy>
  <cp:revision>78</cp:revision>
  <cp:lastPrinted>2019-12-18T15:54:59Z</cp:lastPrinted>
  <dcterms:created xsi:type="dcterms:W3CDTF">2019-01-10T10:05:51Z</dcterms:created>
  <dcterms:modified xsi:type="dcterms:W3CDTF">2019-12-19T11:46:39Z</dcterms:modified>
</cp:coreProperties>
</file>